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61" r:id="rId3"/>
    <p:sldId id="257" r:id="rId4"/>
    <p:sldId id="275" r:id="rId5"/>
    <p:sldId id="258" r:id="rId6"/>
    <p:sldId id="259" r:id="rId7"/>
    <p:sldId id="260" r:id="rId8"/>
    <p:sldId id="262" r:id="rId9"/>
    <p:sldId id="263" r:id="rId10"/>
    <p:sldId id="277" r:id="rId11"/>
    <p:sldId id="276" r:id="rId12"/>
    <p:sldId id="264" r:id="rId13"/>
    <p:sldId id="278" r:id="rId14"/>
    <p:sldId id="279" r:id="rId15"/>
    <p:sldId id="286" r:id="rId16"/>
    <p:sldId id="303" r:id="rId17"/>
    <p:sldId id="280" r:id="rId18"/>
    <p:sldId id="281" r:id="rId19"/>
    <p:sldId id="282" r:id="rId20"/>
    <p:sldId id="304" r:id="rId21"/>
    <p:sldId id="305" r:id="rId22"/>
    <p:sldId id="287" r:id="rId23"/>
    <p:sldId id="300" r:id="rId24"/>
    <p:sldId id="301" r:id="rId25"/>
    <p:sldId id="288" r:id="rId26"/>
    <p:sldId id="289" r:id="rId27"/>
    <p:sldId id="293" r:id="rId28"/>
    <p:sldId id="266" r:id="rId29"/>
    <p:sldId id="290" r:id="rId30"/>
    <p:sldId id="291" r:id="rId31"/>
    <p:sldId id="295" r:id="rId32"/>
    <p:sldId id="292" r:id="rId33"/>
    <p:sldId id="294" r:id="rId34"/>
    <p:sldId id="302" r:id="rId35"/>
    <p:sldId id="296" r:id="rId36"/>
    <p:sldId id="297" r:id="rId37"/>
    <p:sldId id="298" r:id="rId38"/>
    <p:sldId id="299" r:id="rId39"/>
    <p:sldId id="269" r:id="rId40"/>
    <p:sldId id="306" r:id="rId41"/>
    <p:sldId id="270" r:id="rId42"/>
    <p:sldId id="271" r:id="rId43"/>
    <p:sldId id="272" r:id="rId44"/>
    <p:sldId id="273" r:id="rId45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72"/>
    <p:restoredTop sz="74281"/>
  </p:normalViewPr>
  <p:slideViewPr>
    <p:cSldViewPr snapToGrid="0">
      <p:cViewPr varScale="1">
        <p:scale>
          <a:sx n="78" d="100"/>
          <a:sy n="78" d="100"/>
        </p:scale>
        <p:origin x="1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13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375C2-E4DA-A843-ACEF-66FDBAF8761F}" type="datetimeFigureOut">
              <a:rPr kumimoji="1" lang="ko-Kore-KR" altLang="en-US" smtClean="0"/>
              <a:t>2022. 9. 4.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A9E63-6E84-2640-832E-1D5B5C9A3B9C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6573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eungjuitmemo.tistory.com/95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 개의 </a:t>
            </a:r>
            <a:r>
              <a:rPr kumimoji="1" lang="en-US" altLang="ko-KR" dirty="0"/>
              <a:t>unit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activation function(ex. Sigmoid function)</a:t>
            </a:r>
            <a:r>
              <a:rPr kumimoji="1" lang="ko-KR" altLang="en-US" dirty="0"/>
              <a:t>을 이용해서 </a:t>
            </a:r>
            <a:r>
              <a:rPr kumimoji="1" lang="en-US" altLang="ko-KR" dirty="0" err="1"/>
              <a:t>Nural</a:t>
            </a:r>
            <a:r>
              <a:rPr kumimoji="1" lang="en-US" altLang="ko-KR" dirty="0"/>
              <a:t> Network XOR</a:t>
            </a:r>
            <a:r>
              <a:rPr kumimoji="1" lang="ko-KR" altLang="en-US" dirty="0"/>
              <a:t>을 해결할 수 있었다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60706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마지막인</a:t>
            </a:r>
            <a:r>
              <a:rPr kumimoji="1" lang="ko-KR" altLang="en-US" dirty="0"/>
              <a:t> </a:t>
            </a:r>
            <a:r>
              <a:rPr kumimoji="1" lang="en-US" altLang="ko-KR" dirty="0"/>
              <a:t>output layer</a:t>
            </a:r>
            <a:r>
              <a:rPr kumimoji="1" lang="ko-KR" altLang="en-US" dirty="0"/>
              <a:t>에서는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 사이의 값을 </a:t>
            </a:r>
            <a:r>
              <a:rPr kumimoji="1" lang="ko-KR" altLang="en-US" dirty="0" err="1"/>
              <a:t>출력해야되기</a:t>
            </a:r>
            <a:r>
              <a:rPr kumimoji="1" lang="ko-KR" altLang="en-US" dirty="0"/>
              <a:t> 때문에 </a:t>
            </a:r>
            <a:r>
              <a:rPr kumimoji="1" lang="en-US" altLang="ko-KR" dirty="0"/>
              <a:t>sigmoid function</a:t>
            </a:r>
            <a:r>
              <a:rPr kumimoji="1" lang="ko-KR" altLang="en-US" dirty="0"/>
              <a:t>을 사용해야한다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7306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강의에서</a:t>
            </a:r>
            <a:r>
              <a:rPr kumimoji="1" lang="ko-KR" altLang="en-US" dirty="0"/>
              <a:t> 소개했던 대표적인 </a:t>
            </a:r>
            <a:r>
              <a:rPr kumimoji="1" lang="en-US" altLang="ko-KR" dirty="0"/>
              <a:t>activation function</a:t>
            </a:r>
            <a:r>
              <a:rPr kumimoji="1" lang="ko-KR" altLang="en-US" dirty="0"/>
              <a:t>이다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56341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지금부터</a:t>
            </a:r>
            <a:r>
              <a:rPr kumimoji="1" lang="ko-KR" altLang="en-US" dirty="0"/>
              <a:t> 다음과 같은 </a:t>
            </a:r>
            <a:r>
              <a:rPr kumimoji="1" lang="en-US" altLang="ko-KR" dirty="0"/>
              <a:t>activation function</a:t>
            </a:r>
            <a:r>
              <a:rPr kumimoji="1" lang="ko-KR" altLang="en-US" dirty="0"/>
              <a:t>을 소개하겠습니다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72258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9690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Zero_centered</a:t>
            </a:r>
            <a:r>
              <a:rPr kumimoji="1" lang="en-US" altLang="ko-Kore-KR" dirty="0"/>
              <a:t> -&gt; </a:t>
            </a:r>
            <a:r>
              <a:rPr kumimoji="1" lang="en-US" altLang="ko-Kore-KR" dirty="0" err="1"/>
              <a:t>ZigZag</a:t>
            </a:r>
            <a:r>
              <a:rPr kumimoji="1" lang="ko-KR" altLang="en-US" dirty="0"/>
              <a:t> 현상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업데이트 속도가 느려진다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즉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학습이 느려진다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2974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8580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92640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sigmoid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 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절댓값이 증가하는 만큼 작아지게 되는 것에 비해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역함수는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이므로 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경우에는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상수를 갖게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ReLU</a:t>
            </a:r>
            <a:r>
              <a:rPr kumimoji="1" lang="ko-KR" altLang="en-US" dirty="0"/>
              <a:t>의 역함수는 </a:t>
            </a:r>
            <a:r>
              <a:rPr kumimoji="1" lang="en-US" altLang="ko-KR" dirty="0"/>
              <a:t>0 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1</a:t>
            </a:r>
            <a:r>
              <a:rPr kumimoji="1" lang="ko-KR" altLang="en-US" dirty="0"/>
              <a:t>이므로 </a:t>
            </a:r>
            <a:r>
              <a:rPr kumimoji="1" lang="en-US" altLang="ko-KR" dirty="0" err="1"/>
              <a:t>ReLU</a:t>
            </a:r>
            <a:r>
              <a:rPr kumimoji="1" lang="ko-KR" altLang="en-US" dirty="0"/>
              <a:t>의 경우에는 </a:t>
            </a:r>
            <a:r>
              <a:rPr kumimoji="1" lang="en-US" altLang="ko-KR" dirty="0"/>
              <a:t>gradient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상수로 갖게 된다</a:t>
            </a:r>
            <a:r>
              <a:rPr kumimoji="1" lang="en-US" altLang="ko-KR" dirty="0"/>
              <a:t>.(</a:t>
            </a:r>
            <a:r>
              <a:rPr kumimoji="1" lang="ko-KR" altLang="en-US" dirty="0"/>
              <a:t>그 값 그대로 전달됨을 의미</a:t>
            </a:r>
            <a:r>
              <a:rPr kumimoji="1" lang="en-US" altLang="ko-KR" dirty="0"/>
              <a:t>?) </a:t>
            </a:r>
            <a:r>
              <a:rPr kumimoji="1" lang="ko-KR" altLang="en-US" dirty="0"/>
              <a:t>일정한 </a:t>
            </a:r>
            <a:r>
              <a:rPr kumimoji="1" lang="en-US" altLang="ko-KR" dirty="0"/>
              <a:t>gradient </a:t>
            </a:r>
            <a:r>
              <a:rPr kumimoji="1" lang="ko-KR" altLang="en-US" dirty="0"/>
              <a:t>값은 빠르게 학습하는 것을 도와준다</a:t>
            </a:r>
            <a:r>
              <a:rPr kumimoji="1" lang="en-US" altLang="ko-KR" dirty="0"/>
              <a:t>.</a:t>
            </a:r>
            <a:endParaRPr kumimoji="1" lang="ko-Kore-KR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기본적으로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neural network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사용해온 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sigmoid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함수는 항상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아닌 어떠한 값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eg.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0.2, 0.01, 0.003 ...)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만들어내는 경향이 있어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모습을 나타내게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activation function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일 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ko-KR" dirty="0"/>
              <a:t>Neural network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activation value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인 경우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어처피</a:t>
            </a:r>
            <a:r>
              <a:rPr kumimoji="1" lang="ko-KR" altLang="en-US" dirty="0"/>
              <a:t> 다음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로 연결되는 </a:t>
            </a:r>
            <a:r>
              <a:rPr kumimoji="1" lang="en-US" altLang="ko-KR" dirty="0"/>
              <a:t>weight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곱하더라도 결과값은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나타나게 되어서 계산할 필요가 없기에 </a:t>
            </a:r>
            <a:endParaRPr kumimoji="1" lang="en-US" altLang="ko-KR" dirty="0"/>
          </a:p>
          <a:p>
            <a:r>
              <a:rPr kumimoji="1" lang="en-US" altLang="ko-KR" dirty="0"/>
              <a:t>sparse</a:t>
            </a:r>
            <a:r>
              <a:rPr kumimoji="1" lang="ko-KR" altLang="en-US" dirty="0"/>
              <a:t>한 형태가 나오고 이거로 인해 </a:t>
            </a:r>
            <a:r>
              <a:rPr kumimoji="1" lang="en-US" altLang="ko-KR" dirty="0"/>
              <a:t>dense</a:t>
            </a:r>
            <a:r>
              <a:rPr kumimoji="1" lang="ko-KR" altLang="en-US" dirty="0"/>
              <a:t>한 형태보다 더 </a:t>
            </a:r>
            <a:r>
              <a:rPr kumimoji="1" lang="ko-KR" altLang="en-US" dirty="0" err="1"/>
              <a:t>연산량을</a:t>
            </a:r>
            <a:r>
              <a:rPr kumimoji="1" lang="ko-KR" altLang="en-US" dirty="0"/>
              <a:t> 월등히 줄여준다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뿐만 아니라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활성화 값이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보다 작은 뉴런들이 많을수록 더욱 더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모습을 띄게 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단점 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kumimoji="1" lang="en-US" altLang="ko-KR" dirty="0"/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한 번 할당되면 다시 활성화 되지 않으므로 해당 뉴런을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dead neuron / dying 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표현하기도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ko-KR" dirty="0"/>
              <a:t>x&lt;0</a:t>
            </a:r>
            <a:r>
              <a:rPr kumimoji="1" lang="ko-KR" altLang="en-US" dirty="0"/>
              <a:t> 인 값들에 대해서는 기울기가 </a:t>
            </a:r>
            <a:r>
              <a:rPr kumimoji="1" lang="en-US" altLang="ko-KR" dirty="0"/>
              <a:t>0</a:t>
            </a:r>
            <a:r>
              <a:rPr kumimoji="1" lang="ko-KR" altLang="en-US" dirty="0"/>
              <a:t>이기 때문에 뉴런이 죽을 수 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6680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하다는 뜻은 벡터를 표시하는 값들 중에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많은 수를 차지한다는 것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값이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비어있다는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뜻이다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반대인 값이 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차있는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경우를 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경우라고 표현한다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hot vector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매우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하다고 볼 수 있고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 vector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 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하다고 볼 수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46858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ReLU</a:t>
            </a:r>
            <a:r>
              <a:rPr kumimoji="1" lang="ko-KR" altLang="en-US" dirty="0"/>
              <a:t>는 많이 사용되기 때문에 이를 기반으로 한 변형도 많다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Leakly</a:t>
            </a:r>
            <a:r>
              <a:rPr lang="en" altLang="ko-Kore-K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" altLang="ko-Kore-K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뉴런이 죽는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(“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Dying 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”)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현상을 해결하기위해 나온 함수이다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   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위의 식에서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0.01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대신 다른 매우 작은 값 사용 가능</a:t>
            </a:r>
            <a:endParaRPr kumimoji="1" lang="en-US" altLang="ko-Kore-KR" dirty="0"/>
          </a:p>
          <a:p>
            <a:br>
              <a:rPr lang="en" altLang="ko-Kore-K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ko-Kore-KR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PReLU</a:t>
            </a:r>
            <a:r>
              <a:rPr lang="en" altLang="ko-Kore-K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dirty="0"/>
              <a:t>(</a:t>
            </a:r>
            <a:r>
              <a:rPr lang="en" altLang="ko-Kore-KR" dirty="0"/>
              <a:t>Parametric </a:t>
            </a:r>
            <a:r>
              <a:rPr lang="en" altLang="ko-Kore-KR" dirty="0" err="1"/>
              <a:t>ReLU</a:t>
            </a:r>
            <a:r>
              <a:rPr lang="en" altLang="ko-Kore-KR" dirty="0"/>
              <a:t> Function</a:t>
            </a:r>
            <a:r>
              <a:rPr lang="en-US" altLang="ko-KR" dirty="0"/>
              <a:t>)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-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새로운 파라미터 </a:t>
            </a:r>
            <a:r>
              <a:rPr lang="el-GR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α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추가하여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x&lt;0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기울기를 학습할 수 있게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kumimoji="1" lang="en-US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	     </a:t>
            </a:r>
            <a:r>
              <a:rPr kumimoji="1"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Leakly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차이점이 없다고 생각할 수 있지만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음수에 대한 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gradient</a:t>
            </a:r>
            <a:r>
              <a:rPr kumimoji="1"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변수로 두고 학습을 통하여 업데이트 시키자는 컨셉이다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en-US" altLang="ko-Kore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ELU</a:t>
            </a:r>
            <a:r>
              <a:rPr lang="ko-KR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dirty="0"/>
              <a:t>(Exponential Linear Unit Function) </a:t>
            </a:r>
            <a:r>
              <a:rPr lang="en-US" altLang="ko-KR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ko-KR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비용을 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더 빨리 수렴하고 보다 정확한 결과를 도출함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다른 활성화 함수와는 달리 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ELU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양수여야 하는  상수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 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	 	        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마이너스 값의 입력을 제외하고 </a:t>
            </a:r>
            <a:r>
              <a:rPr lang="en" altLang="ko-Kore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ReLU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 매우 유사함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8112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Input layer, hidden layer, output layer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64909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81407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/>
              <a:t>[ Weight Initialization</a:t>
            </a:r>
            <a:r>
              <a:rPr kumimoji="1" lang="ko-KR" altLang="en-US" dirty="0"/>
              <a:t>이 중요한 이유 </a:t>
            </a:r>
            <a:r>
              <a:rPr kumimoji="1" lang="en-US" altLang="ko-KR" dirty="0"/>
              <a:t>]</a:t>
            </a:r>
          </a:p>
          <a:p>
            <a:r>
              <a:rPr kumimoji="1" lang="ko-KR" altLang="en-US" dirty="0"/>
              <a:t>동일한 </a:t>
            </a:r>
            <a:r>
              <a:rPr kumimoji="1" lang="en-US" altLang="ko-KR" dirty="0"/>
              <a:t>code</a:t>
            </a:r>
            <a:r>
              <a:rPr kumimoji="1" lang="ko-KR" altLang="en-US" dirty="0"/>
              <a:t>에 다른 결과 값이 나올 수 있음을 위 그림에서 알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이유는 </a:t>
            </a:r>
            <a:r>
              <a:rPr kumimoji="1" lang="en-US" altLang="ko-KR" dirty="0"/>
              <a:t>weight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처음에 초기화 시킬 때 </a:t>
            </a:r>
            <a:r>
              <a:rPr kumimoji="1" lang="en-US" altLang="ko-KR" dirty="0"/>
              <a:t>random</a:t>
            </a:r>
            <a:r>
              <a:rPr kumimoji="1" lang="ko-KR" altLang="en-US" dirty="0"/>
              <a:t> 값을 주었다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초기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r</a:t>
            </a:r>
            <a:r>
              <a:rPr kumimoji="1" lang="en-US" altLang="ko-Kore-KR" dirty="0"/>
              <a:t>andom</a:t>
            </a:r>
            <a:r>
              <a:rPr kumimoji="1" lang="ko-KR" altLang="en-US" dirty="0"/>
              <a:t> 값에 따라서 그 결과 차이가 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572676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Xavier (</a:t>
            </a:r>
            <a:r>
              <a:rPr kumimoji="1" lang="ko-KR" altLang="en-US" dirty="0" err="1"/>
              <a:t>사비에르</a:t>
            </a:r>
            <a:r>
              <a:rPr kumimoji="1" lang="en-US" altLang="ko-KR" dirty="0"/>
              <a:t>)</a:t>
            </a:r>
          </a:p>
          <a:p>
            <a:r>
              <a:rPr kumimoji="1" lang="en-US" altLang="ko-Kore-KR" dirty="0" err="1"/>
              <a:t>Kaiming</a:t>
            </a:r>
            <a:r>
              <a:rPr kumimoji="1" lang="en-US" altLang="ko-Kore-KR" dirty="0"/>
              <a:t> (</a:t>
            </a:r>
            <a:r>
              <a:rPr kumimoji="1" lang="ko-KR" altLang="en-US" dirty="0" err="1"/>
              <a:t>케이밍</a:t>
            </a:r>
            <a:r>
              <a:rPr kumimoji="1" lang="en-US" altLang="ko-KR" dirty="0"/>
              <a:t>)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Weight Initialization</a:t>
            </a:r>
            <a:r>
              <a:rPr kumimoji="1" lang="ko-KR" altLang="en-US" dirty="0"/>
              <a:t>을 바라볼 때 두 가지 관점을 </a:t>
            </a:r>
            <a:r>
              <a:rPr kumimoji="1" lang="ko-KR" altLang="en-US" dirty="0" err="1"/>
              <a:t>주목해야된다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en-US" altLang="ko-KR" dirty="0"/>
              <a:t>1.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Gradient vanishing(</a:t>
            </a:r>
            <a:r>
              <a:rPr kumimoji="1" lang="ko-Kore-KR" altLang="en-US" dirty="0"/>
              <a:t>기울기</a:t>
            </a:r>
            <a:r>
              <a:rPr kumimoji="1" lang="ko-KR" altLang="en-US" dirty="0"/>
              <a:t> 손실</a:t>
            </a:r>
            <a:r>
              <a:rPr kumimoji="1" lang="en-US" altLang="ko-KR" dirty="0"/>
              <a:t>) -&gt; </a:t>
            </a:r>
            <a:r>
              <a:rPr kumimoji="1" lang="ko-KR" altLang="en-US" dirty="0"/>
              <a:t>층을 깊게 하는 </a:t>
            </a:r>
            <a:r>
              <a:rPr kumimoji="1" lang="en-US" altLang="ko-KR" dirty="0"/>
              <a:t>deep learning</a:t>
            </a:r>
            <a:r>
              <a:rPr kumimoji="1" lang="ko-KR" altLang="en-US" dirty="0"/>
              <a:t>에서는 기울기 손실이 더 심각한 문제가 될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2.</a:t>
            </a:r>
            <a:r>
              <a:rPr kumimoji="1" lang="ko-KR" altLang="en-US" dirty="0"/>
              <a:t> 표현력 제한 </a:t>
            </a:r>
            <a:r>
              <a:rPr kumimoji="1" lang="en-US" altLang="ko-KR" dirty="0"/>
              <a:t>-&gt;</a:t>
            </a:r>
            <a:r>
              <a:rPr kumimoji="1" lang="ko-KR" altLang="en-US" dirty="0"/>
              <a:t> </a:t>
            </a:r>
            <a:r>
              <a:rPr kumimoji="1" lang="en-US" altLang="ko-KR" dirty="0"/>
              <a:t>activation value</a:t>
            </a:r>
            <a:r>
              <a:rPr kumimoji="1" lang="ko-KR" altLang="en-US" dirty="0"/>
              <a:t>들이 치우치는 것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각</a:t>
            </a:r>
            <a:r>
              <a:rPr kumimoji="1" lang="ko-KR" altLang="en-US" dirty="0"/>
              <a:t> </a:t>
            </a:r>
            <a:r>
              <a:rPr kumimoji="1" lang="en-US" altLang="ko-KR" dirty="0"/>
              <a:t>Layer</a:t>
            </a:r>
            <a:r>
              <a:rPr kumimoji="1" lang="ko-KR" altLang="en-US" dirty="0"/>
              <a:t>의 </a:t>
            </a:r>
            <a:r>
              <a:rPr kumimoji="1" lang="ko-KR" altLang="en-US" dirty="0" err="1"/>
              <a:t>활성화값은</a:t>
            </a:r>
            <a:r>
              <a:rPr kumimoji="1" lang="ko-KR" altLang="en-US" dirty="0"/>
              <a:t> 적당히 고루 분포되어야 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층과 층 사이에 적당하게 다양한 데이터가 흐르게 해야 신경망 학습이 효율적으로 이뤄지기 때문이다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반대로 치우친 데이터가 흐르면 기울기 손실이나 표현력 제한 문제에 빠져서 학습이 잘 이뤄지지 않는 경우가 생긴다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25894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작은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network</a:t>
            </a:r>
            <a:r>
              <a:rPr kumimoji="1" lang="ko-KR" altLang="en-US" dirty="0"/>
              <a:t>에서는 괜찮지만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deeper</a:t>
            </a:r>
            <a:r>
              <a:rPr kumimoji="1" lang="ko-KR" altLang="en-US" dirty="0"/>
              <a:t> </a:t>
            </a:r>
            <a:r>
              <a:rPr kumimoji="1" lang="en-US" altLang="ko-KR" dirty="0"/>
              <a:t>network</a:t>
            </a:r>
            <a:r>
              <a:rPr kumimoji="1" lang="ko-KR" altLang="en-US" dirty="0"/>
              <a:t> </a:t>
            </a:r>
            <a:r>
              <a:rPr kumimoji="1" lang="en-US" altLang="ko-KR" dirty="0"/>
              <a:t>(layer</a:t>
            </a:r>
            <a:r>
              <a:rPr kumimoji="1" lang="ko-KR" altLang="en-US" dirty="0"/>
              <a:t>가 많아진다면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에서는 문제가 생길 수 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Layer</a:t>
            </a:r>
            <a:r>
              <a:rPr kumimoji="1" lang="ko-Kore-KR" altLang="en-US" dirty="0"/>
              <a:t>가</a:t>
            </a:r>
            <a:r>
              <a:rPr kumimoji="1" lang="ko-KR" altLang="en-US" dirty="0"/>
              <a:t> 많아지면서 </a:t>
            </a:r>
            <a:r>
              <a:rPr kumimoji="1" lang="en-US" altLang="ko-KR" dirty="0"/>
              <a:t>zero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향해지고 트레이닝이 어려워진다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ore-KR" altLang="en-US" dirty="0"/>
              <a:t>참고로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std = standard deviation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표준편차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31453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여기서</a:t>
            </a:r>
            <a:r>
              <a:rPr kumimoji="1" lang="ko-KR" altLang="en-US" dirty="0"/>
              <a:t> 간단하게 설명하면 </a:t>
            </a:r>
            <a:r>
              <a:rPr kumimoji="1" lang="ko-Kore-KR" altLang="en-US" dirty="0"/>
              <a:t>여러가지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dataset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weight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이용해서 </a:t>
            </a:r>
            <a:r>
              <a:rPr kumimoji="1" lang="en-US" altLang="ko-KR" dirty="0"/>
              <a:t>y</a:t>
            </a:r>
            <a:r>
              <a:rPr kumimoji="1" lang="ko-KR" altLang="en-US" dirty="0"/>
              <a:t> 값을 찾은 후 거꾸로 기존에 있던 </a:t>
            </a:r>
            <a:r>
              <a:rPr kumimoji="1" lang="en-US" altLang="ko-KR" dirty="0"/>
              <a:t>weight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이용해서 </a:t>
            </a:r>
            <a:r>
              <a:rPr kumimoji="1" lang="en-US" altLang="ko-KR" dirty="0"/>
              <a:t>x’</a:t>
            </a:r>
            <a:r>
              <a:rPr kumimoji="1" lang="ko-KR" altLang="en-US" dirty="0"/>
              <a:t> 값을 찾는다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그</a:t>
            </a:r>
            <a:r>
              <a:rPr kumimoji="1" lang="ko-KR" altLang="en-US" dirty="0"/>
              <a:t> 이후 </a:t>
            </a:r>
            <a:r>
              <a:rPr kumimoji="1" lang="en-US" altLang="ko-KR" dirty="0"/>
              <a:t>x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x’</a:t>
            </a:r>
            <a:r>
              <a:rPr kumimoji="1" lang="ko-KR" altLang="en-US" dirty="0"/>
              <a:t>의 차이가 최소가 되도록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 값을 계속 조정한다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6989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 큰 관점에서 바라본다면 많은 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 중에서 두 개의 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본다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Encoder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</a:t>
            </a:r>
            <a:r>
              <a:rPr kumimoji="1"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통해서 초기 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값이 내가 준 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x’ 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값과 유사하게 나오는 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들을 학습시킨다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|x-x’|</a:t>
            </a:r>
            <a:r>
              <a:rPr kumimoji="1"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최소화 시키면 그 다음 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layer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넘어간다</a:t>
            </a:r>
            <a:r>
              <a:rPr kumimoji="1"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최근에는 많이 사용하지 않는다</a:t>
            </a:r>
            <a:r>
              <a:rPr kumimoji="1" lang="en-US" altLang="ko-KR" dirty="0"/>
              <a:t>.</a:t>
            </a:r>
            <a:r>
              <a:rPr kumimoji="1"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ko-Kore-KR" dirty="0"/>
              <a:t>RBM</a:t>
            </a:r>
            <a:r>
              <a:rPr kumimoji="1" lang="ko-KR" altLang="en-US" dirty="0"/>
              <a:t>을 사용하는 </a:t>
            </a:r>
            <a:r>
              <a:rPr kumimoji="1" lang="en-US" altLang="ko-KR" dirty="0"/>
              <a:t>network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Deep Belief Nets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라고</a:t>
            </a:r>
            <a:r>
              <a:rPr kumimoji="1" lang="ko-KR" altLang="en-US" dirty="0"/>
              <a:t> 한다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02137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Xavier (</a:t>
            </a:r>
            <a:r>
              <a:rPr kumimoji="1" lang="ko-KR" altLang="en-US" dirty="0" err="1"/>
              <a:t>사비에르</a:t>
            </a:r>
            <a:r>
              <a:rPr kumimoji="1" lang="en-US" altLang="ko-KR" dirty="0"/>
              <a:t>) 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사비에르의</a:t>
            </a:r>
            <a:r>
              <a:rPr kumimoji="1" lang="ko-KR" altLang="en-US" dirty="0"/>
              <a:t> 논문에서는 각 층의 </a:t>
            </a:r>
            <a:r>
              <a:rPr kumimoji="1" lang="en-US" altLang="ko-KR" dirty="0"/>
              <a:t>activation </a:t>
            </a:r>
            <a:r>
              <a:rPr kumimoji="1" lang="ko-KR" altLang="en-US" dirty="0"/>
              <a:t>값들을 광범위하게 </a:t>
            </a:r>
            <a:r>
              <a:rPr kumimoji="1" lang="ko-KR" altLang="en-US" dirty="0" err="1"/>
              <a:t>분포시킬</a:t>
            </a:r>
            <a:r>
              <a:rPr kumimoji="1" lang="ko-KR" altLang="en-US" dirty="0"/>
              <a:t> 목적으로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의 적절한 분포를 찾고자 했다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		</a:t>
            </a:r>
            <a:r>
              <a:rPr kumimoji="1" lang="ko-KR" altLang="en-US" dirty="0"/>
              <a:t>그리고 앞 계층의 노드가 </a:t>
            </a:r>
            <a:r>
              <a:rPr kumimoji="1" lang="en-US" altLang="ko-KR" dirty="0"/>
              <a:t>n</a:t>
            </a:r>
            <a:r>
              <a:rPr kumimoji="1" lang="ko-KR" altLang="en-US" dirty="0"/>
              <a:t>개라면 표준편차가 </a:t>
            </a:r>
            <a:r>
              <a:rPr kumimoji="1" lang="en-US" altLang="ko-KR" dirty="0"/>
              <a:t>1/root(n)</a:t>
            </a:r>
            <a:r>
              <a:rPr kumimoji="1" lang="ko-KR" altLang="en-US" dirty="0"/>
              <a:t> 인 분포를 사용하면 된다는 결론을 낸다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74028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정해진 </a:t>
            </a:r>
            <a:r>
              <a:rPr lang="en" altLang="ko-Kore-KR" dirty="0"/>
              <a:t>constant </a:t>
            </a:r>
            <a:r>
              <a:rPr lang="ko-KR" altLang="en-US" dirty="0"/>
              <a:t>말고 </a:t>
            </a:r>
            <a:r>
              <a:rPr lang="ko-KR" altLang="en-US" dirty="0" err="1"/>
              <a:t>가변된</a:t>
            </a:r>
            <a:r>
              <a:rPr lang="ko-KR" altLang="en-US" dirty="0"/>
              <a:t> 숫자를 이용하면 </a:t>
            </a:r>
            <a:r>
              <a:rPr lang="en" altLang="ko-Kore-KR" dirty="0"/>
              <a:t>layer</a:t>
            </a:r>
            <a:r>
              <a:rPr lang="ko-KR" altLang="en-US" dirty="0"/>
              <a:t>가 많아져도 문제가 생기지 않는다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</a:t>
            </a:r>
            <a:r>
              <a:rPr lang="en" altLang="ko-Kore-KR" dirty="0"/>
              <a:t>Xavier</a:t>
            </a:r>
            <a:r>
              <a:rPr lang="ko-KR" altLang="en-US" dirty="0"/>
              <a:t>는 </a:t>
            </a:r>
            <a:r>
              <a:rPr lang="en" altLang="ko-Kore-KR" dirty="0"/>
              <a:t>tanh</a:t>
            </a:r>
            <a:r>
              <a:rPr lang="ko-KR" altLang="en-US" dirty="0"/>
              <a:t>을 사용했을 때 괜찮지만</a:t>
            </a:r>
            <a:r>
              <a:rPr lang="en-US" altLang="ko-KR" dirty="0"/>
              <a:t>, </a:t>
            </a:r>
            <a:r>
              <a:rPr lang="en" altLang="ko-Kore-KR" dirty="0" err="1"/>
              <a:t>ReLu</a:t>
            </a:r>
            <a:r>
              <a:rPr lang="en" altLang="ko-Kore-KR" dirty="0"/>
              <a:t> </a:t>
            </a:r>
            <a:r>
              <a:rPr lang="ko-KR" altLang="en-US" dirty="0"/>
              <a:t>사용시 문제가 발생한다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출처</a:t>
            </a:r>
            <a:r>
              <a:rPr lang="en-US" altLang="ko-KR" dirty="0"/>
              <a:t>: </a:t>
            </a:r>
            <a:r>
              <a:rPr lang="en" altLang="ko-Kore-KR" dirty="0">
                <a:hlinkClick r:id="rId3"/>
              </a:rPr>
              <a:t>https://seungjuitmemo.tistory.com/95</a:t>
            </a:r>
            <a:r>
              <a:rPr lang="en" altLang="ko-Kore-KR" dirty="0"/>
              <a:t> [Memo Memo:</a:t>
            </a:r>
            <a:r>
              <a:rPr lang="ko-KR" altLang="en-US" dirty="0"/>
              <a:t>티스토리</a:t>
            </a:r>
            <a:r>
              <a:rPr lang="en-US" altLang="ko-KR" dirty="0"/>
              <a:t>]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6454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dirty="0"/>
              <a:t>Xavier</a:t>
            </a:r>
            <a:r>
              <a:rPr lang="ko-KR" altLang="en-US" dirty="0" err="1"/>
              <a:t>를</a:t>
            </a:r>
            <a:r>
              <a:rPr lang="ko-KR" altLang="en-US" dirty="0"/>
              <a:t> 이용해서 </a:t>
            </a:r>
            <a:r>
              <a:rPr lang="en" altLang="ko-Kore-KR" dirty="0"/>
              <a:t>W</a:t>
            </a:r>
            <a:r>
              <a:rPr lang="ko-KR" altLang="en-US" dirty="0" err="1"/>
              <a:t>를</a:t>
            </a:r>
            <a:r>
              <a:rPr lang="ko-KR" altLang="en-US" dirty="0"/>
              <a:t> 초기화 했을 때는 </a:t>
            </a:r>
            <a:r>
              <a:rPr lang="en" altLang="ko-Kore-KR" dirty="0" err="1"/>
              <a:t>Relu</a:t>
            </a:r>
            <a:r>
              <a:rPr lang="ko-KR" altLang="en-US" dirty="0"/>
              <a:t>함수에 대해 트레이닝 불가능 했지만 </a:t>
            </a:r>
            <a:r>
              <a:rPr lang="en-US" altLang="ko-KR" dirty="0"/>
              <a:t>He’s</a:t>
            </a:r>
            <a:r>
              <a:rPr lang="en" altLang="ko-Kore-KR" dirty="0"/>
              <a:t> Initialization</a:t>
            </a:r>
            <a:r>
              <a:rPr lang="ko-Kore-KR" altLang="en-US" dirty="0"/>
              <a:t>을</a:t>
            </a:r>
            <a:r>
              <a:rPr lang="ko-KR" altLang="en-US" dirty="0"/>
              <a:t> 이용했을 때 가능함을 알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89101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사람 이름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Kaiming</a:t>
            </a:r>
            <a:r>
              <a:rPr kumimoji="1" lang="en-US" altLang="ko-KR" dirty="0"/>
              <a:t> He / </a:t>
            </a:r>
            <a:r>
              <a:rPr kumimoji="1" lang="en-US" altLang="ko-KR" dirty="0" err="1"/>
              <a:t>Fan_in</a:t>
            </a:r>
            <a:r>
              <a:rPr kumimoji="1" lang="en-US" altLang="ko-KR" dirty="0"/>
              <a:t> : </a:t>
            </a:r>
            <a:r>
              <a:rPr kumimoji="1" lang="ko-KR" altLang="en-US" dirty="0"/>
              <a:t>입력의 </a:t>
            </a:r>
            <a:r>
              <a:rPr kumimoji="1" lang="ko-KR" altLang="en-US" dirty="0" err="1"/>
              <a:t>갯수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</a:t>
            </a:r>
            <a:r>
              <a:rPr kumimoji="1" lang="en-US" altLang="ko-Kore-KR" dirty="0" err="1"/>
              <a:t>Fan_out</a:t>
            </a:r>
            <a:r>
              <a:rPr kumimoji="1" lang="en-US" altLang="ko-Kore-KR" dirty="0"/>
              <a:t> : </a:t>
            </a:r>
            <a:r>
              <a:rPr kumimoji="1" lang="ko-KR" altLang="en-US" dirty="0"/>
              <a:t>출력의 </a:t>
            </a:r>
            <a:r>
              <a:rPr kumimoji="1" lang="ko-KR" altLang="en-US" dirty="0" err="1"/>
              <a:t>갯수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강의 </a:t>
            </a:r>
            <a:r>
              <a:rPr kumimoji="1" lang="en-US" altLang="ko-KR" dirty="0"/>
              <a:t>ppt 51</a:t>
            </a:r>
            <a:r>
              <a:rPr kumimoji="1" lang="ko-KR" altLang="en-US" dirty="0"/>
              <a:t>에서 오타 </a:t>
            </a:r>
            <a:r>
              <a:rPr kumimoji="1" lang="en-US" altLang="ko-KR" dirty="0"/>
              <a:t>!</a:t>
            </a: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99517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59422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Activation function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ReLU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사용할 때는 </a:t>
            </a:r>
            <a:r>
              <a:rPr kumimoji="1" lang="en-US" altLang="ko-KR" dirty="0"/>
              <a:t>He’s Initialization</a:t>
            </a:r>
            <a:r>
              <a:rPr kumimoji="1" lang="ko-KR" altLang="en-US" dirty="0"/>
              <a:t>을 사용하고 </a:t>
            </a:r>
            <a:r>
              <a:rPr kumimoji="1" lang="en-US" altLang="ko-KR" dirty="0" err="1"/>
              <a:t>sigdmoid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tanh</a:t>
            </a:r>
            <a:r>
              <a:rPr kumimoji="1" lang="ko-KR" altLang="en-US" dirty="0"/>
              <a:t> 등의 </a:t>
            </a:r>
            <a:r>
              <a:rPr kumimoji="1" lang="en-US" altLang="ko-KR" dirty="0"/>
              <a:t>S</a:t>
            </a:r>
            <a:r>
              <a:rPr kumimoji="1" lang="ko-KR" altLang="en-US" dirty="0"/>
              <a:t>자 모양 곡선일 때는 </a:t>
            </a:r>
            <a:r>
              <a:rPr kumimoji="1" lang="en-US" altLang="ko-KR" dirty="0"/>
              <a:t>Xavier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Initinaliztion</a:t>
            </a:r>
            <a:r>
              <a:rPr kumimoji="1" lang="ko-KR" altLang="en-US" dirty="0"/>
              <a:t>을 사용한다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26957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Batch Normalization</a:t>
            </a:r>
            <a:r>
              <a:rPr kumimoji="1" lang="en-US" altLang="ko-KR" dirty="0"/>
              <a:t>(</a:t>
            </a:r>
            <a:r>
              <a:rPr kumimoji="1" lang="ko-KR" altLang="en-US" dirty="0"/>
              <a:t>배치 정규화</a:t>
            </a:r>
            <a:r>
              <a:rPr kumimoji="1" lang="en-US" altLang="ko-KR" dirty="0"/>
              <a:t>)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2015</a:t>
            </a:r>
            <a:r>
              <a:rPr kumimoji="1" lang="ko-KR" altLang="en-US" dirty="0"/>
              <a:t>년에 제안된 방법으로 세상에 </a:t>
            </a:r>
            <a:r>
              <a:rPr kumimoji="1" lang="ko-KR" altLang="en-US" dirty="0" err="1"/>
              <a:t>나온지</a:t>
            </a:r>
            <a:r>
              <a:rPr kumimoji="1" lang="ko-KR" altLang="en-US" dirty="0"/>
              <a:t> 얼마 안 된 기법임에도 많은 연구자와 기술자가 즐겨 사용하고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1051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데이터</a:t>
            </a:r>
            <a:r>
              <a:rPr kumimoji="1" lang="ko-KR" altLang="en-US" dirty="0"/>
              <a:t> 분포를 </a:t>
            </a:r>
            <a:r>
              <a:rPr kumimoji="1" lang="ko-KR" altLang="en-US" dirty="0" err="1"/>
              <a:t>정규화하는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‘</a:t>
            </a:r>
            <a:r>
              <a:rPr kumimoji="1" lang="ko-KR" altLang="en-US" dirty="0"/>
              <a:t>배치 정규화 계층</a:t>
            </a:r>
            <a:r>
              <a:rPr kumimoji="1" lang="en-US" altLang="ko-KR" dirty="0"/>
              <a:t>’(Batch Norm Layer)</a:t>
            </a:r>
            <a:r>
              <a:rPr kumimoji="1" lang="ko-KR" altLang="en-US" dirty="0"/>
              <a:t>을 </a:t>
            </a:r>
            <a:r>
              <a:rPr kumimoji="1" lang="en" altLang="ko-KR" dirty="0"/>
              <a:t>Neural Network</a:t>
            </a:r>
            <a:r>
              <a:rPr kumimoji="1" lang="ko-KR" altLang="en-US" dirty="0"/>
              <a:t>에 삽입한다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참고로 </a:t>
            </a:r>
            <a:r>
              <a:rPr kumimoji="1" lang="en-US" altLang="ko-KR" dirty="0"/>
              <a:t>Affine Layer = </a:t>
            </a:r>
            <a:r>
              <a:rPr kumimoji="1" lang="ko-KR" altLang="en-US" dirty="0"/>
              <a:t>완전 연결 </a:t>
            </a:r>
            <a:r>
              <a:rPr kumimoji="1" lang="en-US" altLang="ko-KR" dirty="0"/>
              <a:t>(Fully-connected)</a:t>
            </a:r>
            <a:r>
              <a:rPr kumimoji="1" lang="ko-KR" altLang="en-US" dirty="0"/>
              <a:t> </a:t>
            </a:r>
            <a:r>
              <a:rPr kumimoji="1" lang="en-US" altLang="ko-KR" dirty="0"/>
              <a:t>=</a:t>
            </a:r>
            <a:r>
              <a:rPr kumimoji="1" lang="ko-KR" altLang="en-US" dirty="0"/>
              <a:t> 인접하는 계층의 모든 뉴런과 결합되어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72496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ko-Kore-KR" dirty="0"/>
                  <a:t>Batch Normalization</a:t>
                </a:r>
                <a:r>
                  <a:rPr kumimoji="1" lang="ko-Kore-KR" altLang="en-US" dirty="0"/>
                  <a:t>은</a:t>
                </a:r>
                <a:r>
                  <a:rPr kumimoji="1" lang="ko-KR" altLang="en-US" dirty="0"/>
                  <a:t> 그 이름과 같이 학습 시 </a:t>
                </a:r>
                <a:r>
                  <a:rPr kumimoji="1" lang="en-US" altLang="ko-KR" dirty="0"/>
                  <a:t>mini-batch</a:t>
                </a:r>
                <a:r>
                  <a:rPr kumimoji="1" lang="ko-KR" altLang="en-US" dirty="0"/>
                  <a:t> 단위로 </a:t>
                </a:r>
                <a:r>
                  <a:rPr kumimoji="1" lang="ko-KR" altLang="en-US" dirty="0" err="1"/>
                  <a:t>정규화한다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구체적으로는 데이터 분포가 평균이 </a:t>
                </a:r>
                <a:r>
                  <a:rPr kumimoji="1" lang="en-US" altLang="ko-KR" dirty="0"/>
                  <a:t>0,</a:t>
                </a:r>
                <a:r>
                  <a:rPr kumimoji="1" lang="ko-KR" altLang="en-US" dirty="0"/>
                  <a:t> 분산이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이 되도록 </a:t>
                </a:r>
                <a:r>
                  <a:rPr kumimoji="1" lang="ko-KR" altLang="en-US" dirty="0" err="1"/>
                  <a:t>정규화합니다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 err="1"/>
                  <a:t>다시말하면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미니배치 입력 데이터 </a:t>
                </a:r>
                <a14:m>
                  <m:oMath xmlns:m="http://schemas.openxmlformats.org/officeDocument/2006/math">
                    <m:r>
                      <a:rPr lang="en-US" altLang="ko-Kore-KR" sz="1200" i="1" kern="100" smtClean="0">
                        <a:effectLst/>
                        <a:latin typeface="Cambria Math" panose="02040503050406030204" pitchFamily="18" charset="0"/>
                        <a:ea typeface="맑은 고딕" panose="020B0503020000020004" pitchFamily="34" charset="-127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kumimoji="1" lang="ko-KR" altLang="en-US" dirty="0"/>
                  <a:t>를 </a:t>
                </a:r>
                <a14:m>
                  <m:oMath xmlns:m="http://schemas.openxmlformats.org/officeDocument/2006/math">
                    <m:r>
                      <a:rPr lang="en-US" altLang="ko-Kore-KR" sz="120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ore-KR" sz="120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kumimoji="1" lang="ko-KR" altLang="en-US" dirty="0" err="1"/>
                  <a:t>으로</a:t>
                </a:r>
                <a:r>
                  <a:rPr kumimoji="1" lang="ko-KR" altLang="en-US" dirty="0"/>
                  <a:t> 변환하는 일을 한다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이 처리를 </a:t>
                </a:r>
                <a:r>
                  <a:rPr kumimoji="1" lang="en-US" altLang="ko-KR" dirty="0"/>
                  <a:t>activation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function</a:t>
                </a:r>
                <a:r>
                  <a:rPr kumimoji="1" lang="ko-KR" altLang="en-US" dirty="0"/>
                  <a:t>의 앞 </a:t>
                </a:r>
                <a:r>
                  <a:rPr kumimoji="1" lang="en-US" altLang="ko-KR" dirty="0"/>
                  <a:t>(</a:t>
                </a:r>
                <a:r>
                  <a:rPr kumimoji="1" lang="ko-KR" altLang="en-US" dirty="0"/>
                  <a:t>혹은 뒤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에 삽입함으로써 데이터 분포가 덜 치우치게 할 수 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(</a:t>
                </a:r>
                <a:r>
                  <a:rPr kumimoji="1" lang="ko-KR" altLang="en-US" dirty="0"/>
                  <a:t>표현력 제한을 해결할 수 있다</a:t>
                </a:r>
                <a:r>
                  <a:rPr kumimoji="1" lang="en-US" altLang="ko-KR" dirty="0"/>
                  <a:t>.)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ore-KR" altLang="en-US" dirty="0"/>
                  <a:t>참고로</a:t>
                </a:r>
                <a:r>
                  <a:rPr kumimoji="1" lang="en-US" altLang="ko-Kore-KR" dirty="0"/>
                  <a:t>,</a:t>
                </a:r>
                <a:r>
                  <a:rPr kumimoji="1" lang="ko-KR" altLang="en-US" dirty="0"/>
                  <a:t> 분모의 입실론은 </a:t>
                </a:r>
                <a:r>
                  <a:rPr kumimoji="1" lang="en-US" altLang="ko-KR" dirty="0"/>
                  <a:t>0</a:t>
                </a:r>
                <a:r>
                  <a:rPr kumimoji="1" lang="ko-KR" altLang="en-US" dirty="0" err="1"/>
                  <a:t>으로</a:t>
                </a:r>
                <a:r>
                  <a:rPr kumimoji="1" lang="ko-KR" altLang="en-US" dirty="0"/>
                  <a:t> 나누는 사태를 예방하는 역할이다</a:t>
                </a:r>
                <a:r>
                  <a:rPr kumimoji="1" lang="en-US" altLang="ko-KR" dirty="0"/>
                  <a:t>.</a:t>
                </a:r>
              </a:p>
              <a:p>
                <a:endParaRPr kumimoji="1" lang="en-US" altLang="ko-KR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kumimoji="1" lang="en-US" altLang="ko-Kore-KR" dirty="0"/>
                  <a:t>Batch Normalization</a:t>
                </a:r>
                <a:r>
                  <a:rPr kumimoji="1" lang="ko-Kore-KR" altLang="en-US" dirty="0"/>
                  <a:t>은</a:t>
                </a:r>
                <a:r>
                  <a:rPr kumimoji="1" lang="ko-KR" altLang="en-US" dirty="0"/>
                  <a:t> 그 이름과 같이 학습 시 </a:t>
                </a:r>
                <a:r>
                  <a:rPr kumimoji="1" lang="en-US" altLang="ko-KR" dirty="0"/>
                  <a:t>mini-batch</a:t>
                </a:r>
                <a:r>
                  <a:rPr kumimoji="1" lang="ko-KR" altLang="en-US" dirty="0"/>
                  <a:t> 단위로 </a:t>
                </a:r>
                <a:r>
                  <a:rPr kumimoji="1" lang="ko-KR" altLang="en-US" dirty="0" err="1"/>
                  <a:t>정규화한다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구체적으로는 데이터 분포가 평균이 </a:t>
                </a:r>
                <a:r>
                  <a:rPr kumimoji="1" lang="en-US" altLang="ko-KR" dirty="0"/>
                  <a:t>0,</a:t>
                </a:r>
                <a:r>
                  <a:rPr kumimoji="1" lang="ko-KR" altLang="en-US" dirty="0"/>
                  <a:t> 분산이 </a:t>
                </a:r>
                <a:r>
                  <a:rPr kumimoji="1" lang="en-US" altLang="ko-KR" dirty="0"/>
                  <a:t>1</a:t>
                </a:r>
                <a:r>
                  <a:rPr kumimoji="1" lang="ko-KR" altLang="en-US" dirty="0"/>
                  <a:t>이 되도록 </a:t>
                </a:r>
                <a:r>
                  <a:rPr kumimoji="1" lang="ko-KR" altLang="en-US" dirty="0" err="1"/>
                  <a:t>정규화합니다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 err="1"/>
                  <a:t>다시말하면</a:t>
                </a:r>
                <a:r>
                  <a:rPr kumimoji="1" lang="en-US" altLang="ko-KR" dirty="0"/>
                  <a:t>,</a:t>
                </a:r>
                <a:r>
                  <a:rPr kumimoji="1" lang="ko-KR" altLang="en-US" dirty="0"/>
                  <a:t> 미니배치 입력 데이터 </a:t>
                </a:r>
                <a:r>
                  <a:rPr lang="en-US" altLang="ko-Kore-KR" sz="1200" i="0" kern="100">
                    <a:effectLst/>
                    <a:latin typeface="Cambria Math" panose="02040503050406030204" pitchFamily="18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𝛽</a:t>
                </a:r>
                <a:r>
                  <a:rPr kumimoji="1" lang="ko-KR" altLang="en-US" dirty="0"/>
                  <a:t>를 </a:t>
                </a:r>
                <a:r>
                  <a:rPr lang="en-US" altLang="ko-Kore-KR" sz="1200" i="0">
                    <a:latin typeface="Cambria Math" panose="02040503050406030204" pitchFamily="18" charset="0"/>
                  </a:rPr>
                  <a:t>𝛽′</a:t>
                </a:r>
                <a:r>
                  <a:rPr kumimoji="1" lang="ko-KR" altLang="en-US" dirty="0" err="1"/>
                  <a:t>으로</a:t>
                </a:r>
                <a:r>
                  <a:rPr kumimoji="1" lang="ko-KR" altLang="en-US" dirty="0"/>
                  <a:t> 변환하는 일을 한다</a:t>
                </a:r>
                <a:r>
                  <a:rPr kumimoji="1" lang="en-US" altLang="ko-KR" dirty="0"/>
                  <a:t>.</a:t>
                </a:r>
              </a:p>
              <a:p>
                <a:r>
                  <a:rPr kumimoji="1" lang="ko-KR" altLang="en-US" dirty="0"/>
                  <a:t>이 처리를 </a:t>
                </a:r>
                <a:r>
                  <a:rPr kumimoji="1" lang="en-US" altLang="ko-KR" dirty="0"/>
                  <a:t>activation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function</a:t>
                </a:r>
                <a:r>
                  <a:rPr kumimoji="1" lang="ko-KR" altLang="en-US" dirty="0"/>
                  <a:t>의 앞 </a:t>
                </a:r>
                <a:r>
                  <a:rPr kumimoji="1" lang="en-US" altLang="ko-KR" dirty="0"/>
                  <a:t>(</a:t>
                </a:r>
                <a:r>
                  <a:rPr kumimoji="1" lang="ko-KR" altLang="en-US" dirty="0"/>
                  <a:t>혹은 뒤</a:t>
                </a:r>
                <a:r>
                  <a:rPr kumimoji="1" lang="en-US" altLang="ko-KR" dirty="0"/>
                  <a:t>)</a:t>
                </a:r>
                <a:r>
                  <a:rPr kumimoji="1" lang="ko-KR" altLang="en-US" dirty="0"/>
                  <a:t>에 삽입함으로써 데이터 분포가 덜 치우치게 할 수 있다</a:t>
                </a:r>
                <a:r>
                  <a:rPr kumimoji="1" lang="en-US" altLang="ko-KR" dirty="0"/>
                  <a:t>.</a:t>
                </a:r>
                <a:r>
                  <a:rPr kumimoji="1" lang="ko-KR" altLang="en-US" dirty="0"/>
                  <a:t> </a:t>
                </a:r>
                <a:r>
                  <a:rPr kumimoji="1" lang="en-US" altLang="ko-KR" dirty="0"/>
                  <a:t>(</a:t>
                </a:r>
                <a:r>
                  <a:rPr kumimoji="1" lang="ko-KR" altLang="en-US" dirty="0"/>
                  <a:t>표현력 제한을 해결할 수 있다</a:t>
                </a:r>
                <a:r>
                  <a:rPr kumimoji="1" lang="en-US" altLang="ko-KR" dirty="0"/>
                  <a:t>.)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ore-KR" altLang="en-US" dirty="0"/>
                  <a:t>참고로</a:t>
                </a:r>
                <a:r>
                  <a:rPr kumimoji="1" lang="en-US" altLang="ko-Kore-KR" dirty="0"/>
                  <a:t>,</a:t>
                </a:r>
                <a:r>
                  <a:rPr kumimoji="1" lang="ko-KR" altLang="en-US" dirty="0"/>
                  <a:t> 분모의 입실론은 </a:t>
                </a:r>
                <a:r>
                  <a:rPr kumimoji="1" lang="en-US" altLang="ko-KR" dirty="0"/>
                  <a:t>0</a:t>
                </a:r>
                <a:r>
                  <a:rPr kumimoji="1" lang="ko-KR" altLang="en-US" dirty="0" err="1"/>
                  <a:t>으로</a:t>
                </a:r>
                <a:r>
                  <a:rPr kumimoji="1" lang="ko-KR" altLang="en-US" dirty="0"/>
                  <a:t> 나누는 사태를 예방하는 역할이다</a:t>
                </a:r>
                <a:r>
                  <a:rPr kumimoji="1" lang="en-US" altLang="ko-KR" dirty="0"/>
                  <a:t>.</a:t>
                </a:r>
              </a:p>
              <a:p>
                <a:endParaRPr kumimoji="1" lang="en-US" altLang="ko-KR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28434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Batch Norm Layer(</a:t>
            </a:r>
            <a:r>
              <a:rPr kumimoji="1" lang="ko-Kore-KR" altLang="en-US" dirty="0"/>
              <a:t>배치</a:t>
            </a:r>
            <a:r>
              <a:rPr kumimoji="1" lang="ko-KR" altLang="en-US" dirty="0"/>
              <a:t> 정규화 계층</a:t>
            </a:r>
            <a:r>
              <a:rPr kumimoji="1" lang="en-US" altLang="ko-KR" dirty="0"/>
              <a:t>)</a:t>
            </a:r>
            <a:r>
              <a:rPr kumimoji="1" lang="ko-KR" altLang="en-US" dirty="0"/>
              <a:t>마다 이 </a:t>
            </a:r>
            <a:r>
              <a:rPr kumimoji="1" lang="ko-KR" altLang="en-US" dirty="0" err="1"/>
              <a:t>정규화된</a:t>
            </a:r>
            <a:r>
              <a:rPr kumimoji="1" lang="ko-KR" altLang="en-US" dirty="0"/>
              <a:t> 데이터에 고유한 확대</a:t>
            </a:r>
            <a:r>
              <a:rPr kumimoji="1" lang="en-US" altLang="ko-KR" dirty="0"/>
              <a:t>(scale)</a:t>
            </a:r>
            <a:r>
              <a:rPr kumimoji="1" lang="ko-KR" altLang="en-US" dirty="0"/>
              <a:t>와 이동</a:t>
            </a:r>
            <a:r>
              <a:rPr kumimoji="1" lang="en-US" altLang="ko-KR" dirty="0"/>
              <a:t>(shift)</a:t>
            </a:r>
            <a:r>
              <a:rPr kumimoji="1" lang="ko-KR" altLang="en-US" dirty="0"/>
              <a:t> 변환을 수행한다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감마는 확대</a:t>
            </a:r>
            <a:r>
              <a:rPr kumimoji="1" lang="en-US" altLang="ko-KR" dirty="0"/>
              <a:t>,</a:t>
            </a:r>
            <a:r>
              <a:rPr kumimoji="1" lang="ko-KR" altLang="en-US" dirty="0"/>
              <a:t> 배타는 이동을 담당하는 것을 볼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두 값은 처음에는 감마</a:t>
            </a:r>
            <a:r>
              <a:rPr kumimoji="1" lang="en-US" altLang="ko-KR" dirty="0"/>
              <a:t>=1,</a:t>
            </a:r>
            <a:r>
              <a:rPr kumimoji="1" lang="ko-KR" altLang="en-US" dirty="0"/>
              <a:t> 배타</a:t>
            </a:r>
            <a:r>
              <a:rPr kumimoji="1" lang="en-US" altLang="ko-KR" dirty="0"/>
              <a:t>=0</a:t>
            </a:r>
            <a:r>
              <a:rPr kumimoji="1" lang="ko-KR" altLang="en-US" dirty="0" err="1"/>
              <a:t>부터</a:t>
            </a:r>
            <a:r>
              <a:rPr kumimoji="1" lang="ko-KR" altLang="en-US" dirty="0"/>
              <a:t> 시작하고 학습하면서 적합한 값을 조정한다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0472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Dropout : </a:t>
            </a:r>
            <a:r>
              <a:rPr kumimoji="1" lang="ko-Kore-KR" altLang="en-US" dirty="0"/>
              <a:t>뉴런을</a:t>
            </a:r>
            <a:r>
              <a:rPr kumimoji="1" lang="ko-KR" altLang="en-US" dirty="0"/>
              <a:t> 임의로 삭제하면서 학습하는 방법이다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훈련 때는 데이터를 흘릴 때마다 삭제할 뉴런을 무작위로 선택하고</a:t>
            </a:r>
            <a:r>
              <a:rPr kumimoji="1" lang="en-US" altLang="ko-KR" dirty="0"/>
              <a:t>,</a:t>
            </a:r>
          </a:p>
          <a:p>
            <a:r>
              <a:rPr kumimoji="1" lang="ko-KR" altLang="en-US" dirty="0"/>
              <a:t>시험 때는 모든 뉴런에 신호를 전달한다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440482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69169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Deep Learning</a:t>
            </a:r>
            <a:r>
              <a:rPr kumimoji="1" lang="ko-Kore-KR" altLang="en-US" dirty="0"/>
              <a:t>의</a:t>
            </a:r>
            <a:r>
              <a:rPr kumimoji="1" lang="ko-KR" altLang="en-US" dirty="0"/>
              <a:t> 학습에서는 층이 지나치게 깊으면 학습이 잘 되지 않고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오히려 성능이 떨어지는 경우도 많다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 err="1"/>
              <a:t>ResNet</a:t>
            </a:r>
            <a:r>
              <a:rPr kumimoji="1" lang="ko-KR" altLang="en-US" dirty="0"/>
              <a:t>에서는 그런 문제를 해결하기 위해서 </a:t>
            </a:r>
            <a:r>
              <a:rPr kumimoji="1" lang="en-US" altLang="ko-KR" dirty="0"/>
              <a:t>“skip connection”</a:t>
            </a:r>
            <a:r>
              <a:rPr kumimoji="1" lang="ko-KR" altLang="en-US" dirty="0"/>
              <a:t>을 도입한다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구조가 층의 깊이에 비례해 성능을 향상시킬 수 있게 한 핵심이다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en-US" altLang="ko-Kore-KR" dirty="0"/>
              <a:t>“skip connection”</a:t>
            </a:r>
            <a:r>
              <a:rPr kumimoji="1" lang="ko-KR" altLang="en-US" dirty="0"/>
              <a:t>이란 입력 데이터를 </a:t>
            </a:r>
            <a:r>
              <a:rPr kumimoji="1" lang="ko-KR" altLang="en-US" dirty="0" err="1"/>
              <a:t>합성곱</a:t>
            </a:r>
            <a:r>
              <a:rPr kumimoji="1" lang="ko-KR" altLang="en-US" dirty="0"/>
              <a:t> 계층을 건너뛰어 출력에 바로 더하는 구조를 말한다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10357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Two Hidden Layer</a:t>
            </a:r>
            <a:r>
              <a:rPr kumimoji="1" lang="ko-KR" altLang="en-US" dirty="0"/>
              <a:t>나 </a:t>
            </a:r>
            <a:r>
              <a:rPr kumimoji="1" lang="en-US" altLang="ko-KR" dirty="0"/>
              <a:t>3 Hidden Layer</a:t>
            </a:r>
            <a:r>
              <a:rPr kumimoji="1" lang="ko-KR" altLang="en-US" dirty="0"/>
              <a:t>까진 </a:t>
            </a:r>
            <a:r>
              <a:rPr kumimoji="1" lang="en-US" altLang="ko-KR" dirty="0"/>
              <a:t>Network</a:t>
            </a:r>
            <a:r>
              <a:rPr kumimoji="1" lang="ko-KR" altLang="en-US" dirty="0"/>
              <a:t>가 잘 학습이 되었는데 </a:t>
            </a:r>
            <a:r>
              <a:rPr kumimoji="1" lang="en-US" altLang="ko-Kore-KR" dirty="0"/>
              <a:t>9 </a:t>
            </a:r>
            <a:r>
              <a:rPr kumimoji="1" lang="ko-KR" altLang="en-US" dirty="0"/>
              <a:t>이상의 </a:t>
            </a:r>
            <a:r>
              <a:rPr kumimoji="1" lang="en-US" altLang="ko-Kore-KR" dirty="0"/>
              <a:t>Hidden Layer</a:t>
            </a:r>
            <a:r>
              <a:rPr kumimoji="1" lang="ko-KR" altLang="en-US" dirty="0"/>
              <a:t>는 학습이 잘 이루어지지 않았다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8584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단점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sigmoid gate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통과하기 때문에 항상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 사이이므로 </a:t>
            </a:r>
            <a:r>
              <a:rPr kumimoji="1" lang="en-US" altLang="ko-KR" dirty="0"/>
              <a:t>chain rule</a:t>
            </a:r>
            <a:r>
              <a:rPr kumimoji="1" lang="ko-KR" altLang="en-US" dirty="0"/>
              <a:t>을 적용하게 되면 앞으로 갈수록 곱해지는 항이 </a:t>
            </a:r>
            <a:r>
              <a:rPr kumimoji="1" lang="ko-KR" altLang="en-US" dirty="0" err="1"/>
              <a:t>많아지기</a:t>
            </a:r>
            <a:r>
              <a:rPr kumimoji="1" lang="ko-KR" altLang="en-US" dirty="0"/>
              <a:t> 때문에 </a:t>
            </a:r>
            <a:r>
              <a:rPr kumimoji="1" lang="ko-KR" altLang="en-US" dirty="0" err="1"/>
              <a:t>최종값은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0</a:t>
            </a:r>
            <a:r>
              <a:rPr kumimoji="1" lang="ko-KR" altLang="en-US" dirty="0"/>
              <a:t>에 가까운 값이 될 것이다 </a:t>
            </a:r>
            <a:r>
              <a:rPr kumimoji="1" lang="en-US" altLang="ko-Kore-KR" dirty="0"/>
              <a:t>=&gt;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거의</a:t>
            </a:r>
            <a:r>
              <a:rPr kumimoji="1" lang="ko-KR" altLang="en-US" dirty="0"/>
              <a:t> 영향에 미치지 않는다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8889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(</a:t>
            </a:r>
            <a:r>
              <a:rPr kumimoji="1" lang="ko-KR" altLang="en-US" dirty="0"/>
              <a:t>앞으로 갈수록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경사도가</a:t>
            </a:r>
            <a:r>
              <a:rPr kumimoji="1" lang="ko-KR" altLang="en-US" dirty="0"/>
              <a:t> 사라진다 </a:t>
            </a:r>
            <a:r>
              <a:rPr kumimoji="1" lang="en-US" altLang="ko-KR" dirty="0"/>
              <a:t>=</a:t>
            </a:r>
            <a:r>
              <a:rPr kumimoji="1" lang="ko-KR" altLang="en-US" dirty="0"/>
              <a:t> 학습하기 굉장히 어렵다 </a:t>
            </a:r>
            <a:r>
              <a:rPr kumimoji="1" lang="en-US" altLang="ko-KR" dirty="0"/>
              <a:t>=</a:t>
            </a:r>
            <a:r>
              <a:rPr kumimoji="1" lang="ko-KR" altLang="en-US" dirty="0"/>
              <a:t> 예측하기 힘들다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12652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앞으로</a:t>
            </a:r>
            <a:r>
              <a:rPr kumimoji="1" lang="ko-KR" altLang="en-US" dirty="0"/>
              <a:t> </a:t>
            </a:r>
            <a:r>
              <a:rPr kumimoji="1" lang="en-US" altLang="ko-KR" dirty="0"/>
              <a:t>sigmoid function(</a:t>
            </a:r>
            <a:r>
              <a:rPr kumimoji="1" lang="ko-KR" altLang="en-US" dirty="0"/>
              <a:t>또는 </a:t>
            </a:r>
            <a:r>
              <a:rPr kumimoji="1" lang="en-US" altLang="ko-KR" dirty="0" err="1"/>
              <a:t>softmax</a:t>
            </a:r>
            <a:r>
              <a:rPr kumimoji="1" lang="en-US" altLang="ko-KR" dirty="0"/>
              <a:t> function)</a:t>
            </a:r>
            <a:r>
              <a:rPr kumimoji="1" lang="ko-KR" altLang="en-US" dirty="0"/>
              <a:t> 말고 또 다른 </a:t>
            </a:r>
            <a:r>
              <a:rPr kumimoji="1" lang="en-US" altLang="ko-KR" dirty="0"/>
              <a:t>activation function</a:t>
            </a:r>
            <a:r>
              <a:rPr kumimoji="1" lang="ko-KR" altLang="en-US" dirty="0"/>
              <a:t>들이 있는지 확인해볼 것이다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7706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Sigmoid function : chain rule</a:t>
            </a:r>
            <a:r>
              <a:rPr kumimoji="1" lang="ko-KR" altLang="en-US" dirty="0"/>
              <a:t>을 통해서 </a:t>
            </a:r>
            <a:r>
              <a:rPr kumimoji="1" lang="en-US" altLang="ko-KR" dirty="0"/>
              <a:t>1</a:t>
            </a:r>
            <a:r>
              <a:rPr kumimoji="1" lang="ko-KR" altLang="en-US" dirty="0"/>
              <a:t>보다 작은 값을 계속 곱해지면서 나중에는 굉장히 작은 값이 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 err="1"/>
              <a:t>ReLU</a:t>
            </a:r>
            <a:r>
              <a:rPr kumimoji="1" lang="en-US" altLang="ko-Kore-KR" dirty="0"/>
              <a:t> : </a:t>
            </a:r>
            <a:r>
              <a:rPr kumimoji="1" lang="en-US" altLang="ko-KR" dirty="0"/>
              <a:t>0</a:t>
            </a:r>
            <a:r>
              <a:rPr kumimoji="1" lang="ko-KR" altLang="en-US" dirty="0"/>
              <a:t>보다 클 경우 그 값을 그대로 따르고 작거나 같을 경우에는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취급한다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71171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Activation function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</a:t>
            </a:r>
            <a:r>
              <a:rPr kumimoji="1" lang="en-US" altLang="ko-Kore-KR" dirty="0" err="1"/>
              <a:t>ReLU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사용하게 되면 </a:t>
            </a:r>
            <a:r>
              <a:rPr kumimoji="1" lang="en-US" altLang="ko-KR" dirty="0"/>
              <a:t>sigmoid </a:t>
            </a:r>
            <a:r>
              <a:rPr kumimoji="1" lang="ko-KR" altLang="en-US" dirty="0"/>
              <a:t>혹은 </a:t>
            </a:r>
            <a:r>
              <a:rPr kumimoji="1" lang="en-US" altLang="ko-KR" dirty="0"/>
              <a:t>tanh</a:t>
            </a:r>
            <a:r>
              <a:rPr kumimoji="1" lang="ko-KR" altLang="en-US" dirty="0"/>
              <a:t>에서 갖는 </a:t>
            </a:r>
            <a:r>
              <a:rPr kumimoji="1" lang="en-US" altLang="ko-KR" dirty="0"/>
              <a:t>Vanishing Gradient </a:t>
            </a:r>
            <a:r>
              <a:rPr kumimoji="1" lang="ko-KR" altLang="en-US" dirty="0"/>
              <a:t>문제를 해결할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뿐만 아니라 학습이 빠르고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연산 비용이 적고 구현이 매우 </a:t>
            </a:r>
            <a:r>
              <a:rPr kumimoji="1" lang="ko-KR" altLang="en-US" dirty="0" err="1"/>
              <a:t>간단한다는</a:t>
            </a:r>
            <a:r>
              <a:rPr kumimoji="1" lang="ko-KR" altLang="en-US" dirty="0"/>
              <a:t> 특징이 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5A9E63-6E84-2640-832E-1D5B5C9A3B9C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8002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D587EE-956D-B6F6-A5ED-F3CC47722D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89203E-CB2F-ACDC-5C5F-3B2FE95F16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ED4F69-B2B7-671B-6751-938EF3F65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5C01A-543A-7245-946F-5761C9DA7FD4}" type="datetimeFigureOut">
              <a:rPr kumimoji="1" lang="ko-Kore-KR" altLang="en-US" smtClean="0"/>
              <a:t>2022. 9. 4.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5C59F4-BBEE-79C0-443C-0C6643C9F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001148-A273-B692-B7FC-68565B23D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1601-9957-4242-B9C0-E6119FCB36B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50748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2D2D5-5C6E-9661-3347-008BF3C1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30516D-989B-1B8E-8196-C70B409421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4BD105-7D3E-FB85-C08D-EBDC82486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5C01A-543A-7245-946F-5761C9DA7FD4}" type="datetimeFigureOut">
              <a:rPr kumimoji="1" lang="ko-Kore-KR" altLang="en-US" smtClean="0"/>
              <a:t>2022. 9. 4.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1FBDF4-E5DB-9C7C-7F6C-F921ADA7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DD83D5-C453-225B-BC72-A3A063AD0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1601-9957-4242-B9C0-E6119FCB36B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7719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810FBCB-BF3B-9DEA-FA17-C6900FFCDD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E83CE0-0938-C1A1-F74B-D3A78A4F1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D53BBB-ACB4-1D87-F5C4-9D13A0ECD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5C01A-543A-7245-946F-5761C9DA7FD4}" type="datetimeFigureOut">
              <a:rPr kumimoji="1" lang="ko-Kore-KR" altLang="en-US" smtClean="0"/>
              <a:t>2022. 9. 4.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80595C-D083-AF57-5251-2155547A6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461E39-1B39-ECCD-9DD3-FEE44DC18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1601-9957-4242-B9C0-E6119FCB36B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1891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CBC03-130D-EA1C-B6BA-D6CB87BB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A15D93-E2EA-186A-9845-23B71FA43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F576DC-32C8-9799-D48B-AF23D2645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5C01A-543A-7245-946F-5761C9DA7FD4}" type="datetimeFigureOut">
              <a:rPr kumimoji="1" lang="ko-Kore-KR" altLang="en-US" smtClean="0"/>
              <a:t>2022. 9. 4.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93D6BD8-6FDA-62F8-F693-3B8E187C7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6F6BE7-897C-5B47-34BB-AF2282728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1601-9957-4242-B9C0-E6119FCB36B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2407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54D1B-72A0-67FD-EE39-7B772E34E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8A7286-A5D8-C21F-4469-648C14AEA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F70E99-1D7B-3205-EFCA-75A100DEF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5C01A-543A-7245-946F-5761C9DA7FD4}" type="datetimeFigureOut">
              <a:rPr kumimoji="1" lang="ko-Kore-KR" altLang="en-US" smtClean="0"/>
              <a:t>2022. 9. 4.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2EE5CA-7157-6827-CEF7-DFAE45700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D623D8-8547-4A87-4017-B008FE60A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1601-9957-4242-B9C0-E6119FCB36B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6965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047F5-5727-7B0A-7A5B-1C023BB3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F3B0ED-1D5F-B57D-E1FD-100784472F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7AE576-C031-7E35-EB55-1353A3536C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7FA543-1AB0-F8AE-4AA4-386DAFBF3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5C01A-543A-7245-946F-5761C9DA7FD4}" type="datetimeFigureOut">
              <a:rPr kumimoji="1" lang="ko-Kore-KR" altLang="en-US" smtClean="0"/>
              <a:t>2022. 9. 4.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84F4FD7-295F-A50C-5EEE-D4B27617C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189D49-73B7-587A-3E65-5189A5B53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1601-9957-4242-B9C0-E6119FCB36B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8438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7687B-C85F-6C85-F9FB-BBFA5BE15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8A407E-52D7-8DFF-DCBC-FE807D896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FCA387-0C90-C7BE-6AD8-20424BAC2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F662BF7-5397-64C2-7AD8-7B420A4EF1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04523B-FCDC-00FC-2E84-4573E3DBF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54161F-3AD0-5849-F09F-CE9CEED2A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5C01A-543A-7245-946F-5761C9DA7FD4}" type="datetimeFigureOut">
              <a:rPr kumimoji="1" lang="ko-Kore-KR" altLang="en-US" smtClean="0"/>
              <a:t>2022. 9. 4.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E649DF2-2561-CC41-50A3-9582F03BE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439AA91-1BD9-2CFE-8D3D-D3B4C1C5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1601-9957-4242-B9C0-E6119FCB36B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99765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A86BA-B215-18FC-1E9D-D848C1428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AC264E-8766-73BB-1CFE-9DAFE448B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5C01A-543A-7245-946F-5761C9DA7FD4}" type="datetimeFigureOut">
              <a:rPr kumimoji="1" lang="ko-Kore-KR" altLang="en-US" smtClean="0"/>
              <a:t>2022. 9. 4.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B4D1A2-61C1-3F0B-D51D-A10D73AB0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E0DE97-FDC8-5EF9-C408-B7005AD76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1601-9957-4242-B9C0-E6119FCB36B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5085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9757EC3-5946-6D75-7632-DAC12543E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5C01A-543A-7245-946F-5761C9DA7FD4}" type="datetimeFigureOut">
              <a:rPr kumimoji="1" lang="ko-Kore-KR" altLang="en-US" smtClean="0"/>
              <a:t>2022. 9. 4.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A38B128-2802-B3B9-9CED-FF508632E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D26BE5-A6AC-2828-B6C1-146C44374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1601-9957-4242-B9C0-E6119FCB36B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9230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BFB18-22A3-A736-132E-1A62D2A92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38FDBA-F253-AEED-AC88-BA834D0B4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BC3B5F-7567-1509-7E5F-C3E3C0A83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B9FE6E-1B3B-F445-1F6B-75F3DEC14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5C01A-543A-7245-946F-5761C9DA7FD4}" type="datetimeFigureOut">
              <a:rPr kumimoji="1" lang="ko-Kore-KR" altLang="en-US" smtClean="0"/>
              <a:t>2022. 9. 4.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697B32-EE47-9959-23E0-209B136F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472FA-3975-C4C4-3813-DD23EE56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1601-9957-4242-B9C0-E6119FCB36B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85845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21E0D-072F-718F-0DD4-26D191EA2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AECE9A7-E8DB-F98A-C78F-59D8D60A9C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4CF26B2-E421-395D-CF6F-E05993F77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3B9BBC-7ED9-83E4-6011-3BFAC204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5C01A-543A-7245-946F-5761C9DA7FD4}" type="datetimeFigureOut">
              <a:rPr kumimoji="1" lang="ko-Kore-KR" altLang="en-US" smtClean="0"/>
              <a:t>2022. 9. 4.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A8A844-B8D7-64F9-E87F-E36FD3DFF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DC4AFA-4E51-7E28-6AAB-B8E3E7BEE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01601-9957-4242-B9C0-E6119FCB36B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3315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383D713-1DA7-0632-DB5D-4221DF781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973C8F-3DB8-1BFD-11CA-691045F5D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C5914A-B7F5-D5C0-2016-18FA6F6775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5C01A-543A-7245-946F-5761C9DA7FD4}" type="datetimeFigureOut">
              <a:rPr kumimoji="1" lang="ko-Kore-KR" altLang="en-US" smtClean="0"/>
              <a:t>2022. 9. 4.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22836A1-BF10-4229-4B6A-D81A9906B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7D2A3B-AE0B-4B91-B0DC-CE2CD81BAA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01601-9957-4242-B9C0-E6119FCB36B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5116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513F5-0E62-69AC-AA33-54C454509C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" altLang="ko-Kore-KR" sz="4800" dirty="0"/>
              <a:t>Neural Network 2</a:t>
            </a:r>
            <a:r>
              <a:rPr lang="ko-KR" altLang="en-US" sz="4800" dirty="0"/>
              <a:t> </a:t>
            </a:r>
            <a:r>
              <a:rPr lang="en" altLang="ko-Kore-KR" sz="4800" dirty="0"/>
              <a:t>: </a:t>
            </a:r>
            <a:br>
              <a:rPr lang="en" altLang="ko-Kore-KR" sz="4800" dirty="0"/>
            </a:br>
            <a:r>
              <a:rPr lang="en" altLang="ko-Kore-KR" sz="4800" dirty="0" err="1"/>
              <a:t>ReLU</a:t>
            </a:r>
            <a:r>
              <a:rPr lang="en" altLang="ko-Kore-KR" sz="4800" dirty="0"/>
              <a:t> and </a:t>
            </a:r>
            <a:r>
              <a:rPr lang="ko-KR" altLang="en-US" sz="4800" dirty="0"/>
              <a:t>초기값 정하기 </a:t>
            </a:r>
            <a:br>
              <a:rPr lang="en-US" altLang="ko-KR" sz="4800" dirty="0"/>
            </a:br>
            <a:r>
              <a:rPr lang="en-US" altLang="ko-KR" sz="4800" dirty="0"/>
              <a:t>(2006/2007 </a:t>
            </a:r>
            <a:r>
              <a:rPr lang="en" altLang="ko-Kore-KR" sz="4800" dirty="0"/>
              <a:t>breakthrough)</a:t>
            </a:r>
            <a:endParaRPr kumimoji="1" lang="ko-Kore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DBAED9-668D-797D-C11A-503FEBDAB5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2018603039 - </a:t>
            </a:r>
            <a:r>
              <a:rPr kumimoji="1" lang="ko-KR" altLang="en-US" dirty="0"/>
              <a:t>민동준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04879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0A566B-713A-801D-711C-80EB4B66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310" y="365125"/>
            <a:ext cx="5093677" cy="920750"/>
          </a:xfrm>
        </p:spPr>
        <p:txBody>
          <a:bodyPr/>
          <a:lstStyle/>
          <a:p>
            <a:pPr algn="ctr"/>
            <a:r>
              <a:rPr kumimoji="1" lang="en-US" altLang="ko-Kore-KR" dirty="0"/>
              <a:t>Sigmoid vs </a:t>
            </a:r>
            <a:r>
              <a:rPr kumimoji="1" lang="en-US" altLang="ko-Kore-KR" dirty="0" err="1"/>
              <a:t>ReLU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DF4B66-989E-0CA0-FD43-A18C4A017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203815"/>
            <a:ext cx="9672444" cy="538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805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3C9C69-C2E6-1B7B-D180-F5C820D9D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 err="1"/>
              <a:t>ReLU</a:t>
            </a:r>
            <a:r>
              <a:rPr kumimoji="1" lang="en-US" altLang="ko-Kore-KR" dirty="0"/>
              <a:t> </a:t>
            </a:r>
            <a:r>
              <a:rPr kumimoji="1" lang="ko-KR" altLang="en-US" dirty="0"/>
              <a:t>구현 방법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A979FB-9660-4EF3-A2D5-1A3546F30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37" y="2827338"/>
            <a:ext cx="11929145" cy="88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66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452C3E6D-7D39-944A-C3BE-1B6461DA1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923" y="365125"/>
            <a:ext cx="8862645" cy="920750"/>
          </a:xfrm>
        </p:spPr>
        <p:txBody>
          <a:bodyPr>
            <a:normAutofit/>
          </a:bodyPr>
          <a:lstStyle/>
          <a:p>
            <a:pPr algn="ctr"/>
            <a:r>
              <a:rPr kumimoji="1" lang="ko-KR" altLang="en-US" dirty="0"/>
              <a:t>대표적인 </a:t>
            </a:r>
            <a:r>
              <a:rPr kumimoji="1" lang="en-US" altLang="ko-KR" dirty="0"/>
              <a:t>Activation </a:t>
            </a:r>
            <a:r>
              <a:rPr kumimoji="1" lang="en-US" altLang="ko-KR" dirty="0" err="1"/>
              <a:t>Fucntions</a:t>
            </a:r>
            <a:endParaRPr kumimoji="1" lang="ko-Kore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774BA78-1219-A983-C43F-DD7983241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31" y="1285875"/>
            <a:ext cx="11214090" cy="47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03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78FCB3-DEFF-15FF-4D87-A6D8E7AA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Activation </a:t>
            </a:r>
            <a:r>
              <a:rPr kumimoji="1" lang="en-US" altLang="ko-KR" dirty="0" err="1"/>
              <a:t>Fucntions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7EA597-3D78-22C8-F58D-8AA314573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kumimoji="1" lang="en-US" altLang="ko-Kore-KR" dirty="0"/>
              <a:t>Sigmoid Function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" altLang="ko-Kore-KR" dirty="0"/>
              <a:t>Tanh (Hyperbolic Tangent function)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 err="1"/>
              <a:t>Softmax</a:t>
            </a:r>
            <a:r>
              <a:rPr lang="ko-KR" altLang="en-US" dirty="0"/>
              <a:t> </a:t>
            </a:r>
            <a:r>
              <a:rPr lang="en-US" altLang="ko-KR" dirty="0"/>
              <a:t>Function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R" dirty="0" err="1"/>
              <a:t>ReLU</a:t>
            </a:r>
            <a:r>
              <a:rPr lang="en-US" altLang="ko-KR" dirty="0"/>
              <a:t> Function (</a:t>
            </a:r>
            <a:r>
              <a:rPr lang="en" altLang="ko-Kore-KR" dirty="0"/>
              <a:t>Rectified Linear Unit Function</a:t>
            </a:r>
            <a:r>
              <a:rPr lang="en-US" altLang="ko-KR" dirty="0"/>
              <a:t>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ore-KR" dirty="0" err="1"/>
              <a:t>Leakly</a:t>
            </a:r>
            <a:r>
              <a:rPr lang="en-US" altLang="ko-Kore-KR" dirty="0"/>
              <a:t> </a:t>
            </a:r>
            <a:r>
              <a:rPr lang="en-US" altLang="ko-Kore-KR" dirty="0" err="1"/>
              <a:t>ReLU</a:t>
            </a:r>
            <a:r>
              <a:rPr lang="en-US" altLang="ko-Kore-KR" dirty="0"/>
              <a:t> </a:t>
            </a:r>
            <a:r>
              <a:rPr lang="en-US" altLang="ko-KR" dirty="0"/>
              <a:t>Function</a:t>
            </a:r>
            <a:endParaRPr lang="en" altLang="ko-Kore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" altLang="ko-Kore-KR" dirty="0" err="1"/>
              <a:t>PReLU</a:t>
            </a:r>
            <a:r>
              <a:rPr lang="en" altLang="ko-Kore-KR" dirty="0"/>
              <a:t> </a:t>
            </a:r>
            <a:r>
              <a:rPr lang="en-US" altLang="ko-KR" dirty="0"/>
              <a:t>Function (</a:t>
            </a:r>
            <a:r>
              <a:rPr lang="en" altLang="ko-Kore-KR" dirty="0"/>
              <a:t>Parametric </a:t>
            </a:r>
            <a:r>
              <a:rPr lang="en" altLang="ko-Kore-KR" dirty="0" err="1"/>
              <a:t>ReLU</a:t>
            </a:r>
            <a:r>
              <a:rPr lang="en" altLang="ko-Kore-KR" dirty="0"/>
              <a:t> Function</a:t>
            </a:r>
            <a:r>
              <a:rPr lang="en-US" altLang="ko-KR" dirty="0"/>
              <a:t>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" altLang="ko-Kore-KR" dirty="0"/>
              <a:t>ELU Function (Exponential Linear Unit Function)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altLang="ko-Kore-KR" dirty="0" err="1"/>
              <a:t>Maxout</a:t>
            </a:r>
            <a:endParaRPr lang="en" altLang="ko-Kore-KR" dirty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kumimoji="1" lang="en-US" altLang="ko-Kore-KR" dirty="0"/>
          </a:p>
          <a:p>
            <a:pPr marL="514350" indent="-514350">
              <a:buAutoNum type="arabicPeriod"/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17750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A63C05B-D8E0-009D-493F-537278C27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52" y="2824405"/>
            <a:ext cx="11055295" cy="3567968"/>
          </a:xfrm>
          <a:prstGeom prst="rect">
            <a:avLst/>
          </a:prstGeom>
        </p:spPr>
      </p:pic>
      <p:pic>
        <p:nvPicPr>
          <p:cNvPr id="7" name="그림 6" descr="텍스트, 시계이(가) 표시된 사진&#10;&#10;자동 생성된 설명">
            <a:extLst>
              <a:ext uri="{FF2B5EF4-FFF2-40B4-BE49-F238E27FC236}">
                <a16:creationId xmlns:a16="http://schemas.microsoft.com/office/drawing/2014/main" id="{BF50D65D-584B-8919-6CAF-0D4B7792D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012" y="1536575"/>
            <a:ext cx="6006132" cy="1242648"/>
          </a:xfrm>
          <a:prstGeom prst="rect">
            <a:avLst/>
          </a:prstGeom>
        </p:spPr>
      </p:pic>
      <p:sp>
        <p:nvSpPr>
          <p:cNvPr id="9" name="제목 8">
            <a:extLst>
              <a:ext uri="{FF2B5EF4-FFF2-40B4-BE49-F238E27FC236}">
                <a16:creationId xmlns:a16="http://schemas.microsoft.com/office/drawing/2014/main" id="{E9691DF7-429A-4631-9ED3-AC3E6F613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1. Sigmoid Function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24056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8A224F-E396-876F-1098-334C18576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특징</a:t>
            </a:r>
            <a:endParaRPr lang="en-US" altLang="ko-KR" dirty="0"/>
          </a:p>
          <a:p>
            <a:pPr lvl="1"/>
            <a:r>
              <a:rPr lang="en-US" altLang="ko-KR" dirty="0"/>
              <a:t>[0, 1] </a:t>
            </a:r>
            <a:r>
              <a:rPr lang="ko-KR" altLang="en-US" dirty="0"/>
              <a:t>사이의 값으로 결과를 만들어준다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미분 가능</a:t>
            </a:r>
          </a:p>
          <a:p>
            <a:pPr lvl="1"/>
            <a:r>
              <a:rPr kumimoji="1" lang="en-US" altLang="ko-KR" dirty="0"/>
              <a:t>Binary Classification </a:t>
            </a:r>
            <a:r>
              <a:rPr kumimoji="1" lang="ko-KR" altLang="en-US" dirty="0"/>
              <a:t>에서 자주 사용</a:t>
            </a:r>
            <a:endParaRPr kumimoji="1" lang="en-US" altLang="ko-KR" dirty="0"/>
          </a:p>
          <a:p>
            <a:pPr lvl="1"/>
            <a:endParaRPr lang="en-US" altLang="ko-Kore-KR" dirty="0"/>
          </a:p>
          <a:p>
            <a:r>
              <a:rPr lang="ko-Kore-KR" altLang="en-US" dirty="0"/>
              <a:t>문제점</a:t>
            </a:r>
            <a:endParaRPr lang="en-US" altLang="ko-Kore-KR" dirty="0"/>
          </a:p>
          <a:p>
            <a:pPr marL="457200" lvl="1" indent="0">
              <a:buNone/>
            </a:pPr>
            <a:r>
              <a:rPr lang="en-US" altLang="ko-KR" dirty="0"/>
              <a:t>1.	</a:t>
            </a:r>
            <a:r>
              <a:rPr lang="en" altLang="ko-Kore-KR" dirty="0"/>
              <a:t>Vanishing Gradient </a:t>
            </a:r>
            <a:r>
              <a:rPr lang="ko-KR" altLang="en-US" dirty="0"/>
              <a:t>문제 발생</a:t>
            </a:r>
            <a:r>
              <a:rPr lang="en-US" altLang="ko-KR" dirty="0"/>
              <a:t> (</a:t>
            </a:r>
            <a:r>
              <a:rPr lang="ko-KR" altLang="en-US" dirty="0"/>
              <a:t>기울기 손실</a:t>
            </a:r>
            <a:r>
              <a:rPr lang="en-US" altLang="ko-KR" dirty="0"/>
              <a:t>)</a:t>
            </a:r>
            <a:endParaRPr lang="ko-KR" altLang="en-US" dirty="0"/>
          </a:p>
          <a:p>
            <a:pPr marL="457200" lvl="1" indent="0">
              <a:buNone/>
            </a:pPr>
            <a:r>
              <a:rPr lang="en-US" altLang="ko-KR" dirty="0"/>
              <a:t>2.	</a:t>
            </a:r>
            <a:r>
              <a:rPr lang="en" altLang="ko-Kore-KR" dirty="0"/>
              <a:t>zero-centered</a:t>
            </a:r>
            <a:r>
              <a:rPr lang="ko-KR" altLang="en-US" dirty="0"/>
              <a:t>가 아니다 </a:t>
            </a:r>
            <a:r>
              <a:rPr lang="en-US" altLang="ko-KR" dirty="0"/>
              <a:t>(</a:t>
            </a:r>
            <a:r>
              <a:rPr lang="ko-KR" altLang="en-US" dirty="0"/>
              <a:t>활성함수의 결과값의 중심이 </a:t>
            </a:r>
            <a:r>
              <a:rPr lang="en-US" altLang="ko-KR" dirty="0"/>
              <a:t>0.5</a:t>
            </a:r>
            <a:r>
              <a:rPr lang="ko-KR" altLang="en-US" dirty="0"/>
              <a:t>이다</a:t>
            </a:r>
            <a:r>
              <a:rPr lang="en-US" altLang="ko-KR" dirty="0"/>
              <a:t>) </a:t>
            </a:r>
          </a:p>
          <a:p>
            <a:pPr marL="457200" lvl="1" indent="0">
              <a:buNone/>
            </a:pPr>
            <a:r>
              <a:rPr lang="en-US" altLang="ko-KR" dirty="0"/>
              <a:t>	=&gt; </a:t>
            </a:r>
            <a:r>
              <a:rPr lang="en" altLang="ko-Kore-KR" dirty="0"/>
              <a:t>zig-zag </a:t>
            </a:r>
            <a:r>
              <a:rPr lang="ko-KR" altLang="en-US" dirty="0"/>
              <a:t>현상 발생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3.	</a:t>
            </a:r>
            <a:r>
              <a:rPr lang="en" altLang="ko-Kore-KR" dirty="0"/>
              <a:t>exp()</a:t>
            </a:r>
            <a:r>
              <a:rPr lang="ko-KR" altLang="en-US" dirty="0"/>
              <a:t>는 연산비용이 비교적 크다</a:t>
            </a:r>
            <a:endParaRPr lang="en-US" altLang="ko-KR" dirty="0"/>
          </a:p>
        </p:txBody>
      </p:sp>
      <p:sp>
        <p:nvSpPr>
          <p:cNvPr id="4" name="제목 8">
            <a:extLst>
              <a:ext uri="{FF2B5EF4-FFF2-40B4-BE49-F238E27FC236}">
                <a16:creationId xmlns:a16="http://schemas.microsoft.com/office/drawing/2014/main" id="{47E8BBFE-3672-7FF0-0FC4-246644720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en-US" altLang="ko-Kore-KR" dirty="0"/>
              <a:t>1. Sigmoid Function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10911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556F2-C74C-B6D4-9781-39255AAEC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ore-KR" altLang="en-US" dirty="0"/>
              <a:t>여기서</a:t>
            </a:r>
            <a:r>
              <a:rPr kumimoji="1" lang="ko-KR" altLang="en-US" dirty="0"/>
              <a:t> 왜 </a:t>
            </a:r>
            <a:r>
              <a:rPr kumimoji="1" lang="en-US" altLang="ko-KR" dirty="0"/>
              <a:t>not zero-centered</a:t>
            </a:r>
            <a:r>
              <a:rPr kumimoji="1" lang="ko-KR" altLang="en-US" dirty="0"/>
              <a:t>가 문제가 될까</a:t>
            </a:r>
            <a:r>
              <a:rPr kumimoji="1" lang="en-US" altLang="ko-KR" dirty="0"/>
              <a:t>?</a:t>
            </a:r>
            <a:endParaRPr kumimoji="1" lang="ko-Kore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2B36FCCD-AEF2-7332-848C-62E238B659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5120" y="4190298"/>
                <a:ext cx="10701759" cy="2511706"/>
              </a:xfrm>
            </p:spPr>
            <p:txBody>
              <a:bodyPr>
                <a:normAutofit fontScale="77500" lnSpcReduction="20000"/>
              </a:bodyPr>
              <a:lstStyle/>
              <a:p>
                <a:pPr latinLnBrk="1">
                  <a:lnSpc>
                    <a:spcPct val="16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ore-KR" altLang="ko-Kore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ore-K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ore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ko-Kore-KR" dirty="0"/>
                  <a:t>가 모두 </a:t>
                </a:r>
                <a:r>
                  <a:rPr lang="en-US" altLang="ko-Kore-KR" dirty="0"/>
                  <a:t>sigmoid</a:t>
                </a:r>
                <a:r>
                  <a:rPr lang="ko-KR" altLang="ko-Kore-KR" dirty="0" err="1"/>
                  <a:t>를</a:t>
                </a:r>
                <a:r>
                  <a:rPr lang="ko-KR" altLang="ko-Kore-KR" dirty="0"/>
                  <a:t> 통과한 결과물로</a:t>
                </a:r>
                <a:r>
                  <a:rPr lang="en-US" altLang="ko-Kore-KR" dirty="0"/>
                  <a:t>, </a:t>
                </a:r>
                <a:r>
                  <a:rPr lang="ko-KR" altLang="ko-Kore-KR" dirty="0"/>
                  <a:t>양수</a:t>
                </a:r>
                <a:r>
                  <a:rPr lang="en-US" altLang="ko-Kore-KR" dirty="0"/>
                  <a:t>(+)</a:t>
                </a:r>
                <a:r>
                  <a:rPr lang="ko-KR" altLang="ko-Kore-KR" dirty="0"/>
                  <a:t>이기 때문에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ko-Kore-KR" altLang="ko-Kore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ore-KR" i="1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ko-Kore-KR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ko-Kore-KR" altLang="ko-Kore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ore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ore-KR" i="1">
                        <a:latin typeface="Cambria Math" panose="02040503050406030204" pitchFamily="18" charset="0"/>
                      </a:rPr>
                      <m:t>, </m:t>
                    </m:r>
                    <m:f>
                      <m:fPr>
                        <m:ctrlPr>
                          <a:rPr lang="ko-Kore-KR" altLang="ko-Kore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ore-KR" i="1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ko-Kore-KR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ko-Kore-KR" altLang="ko-Kore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ore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ko-Kore-KR" i="1">
                        <a:latin typeface="Cambria Math" panose="02040503050406030204" pitchFamily="18" charset="0"/>
                      </a:rPr>
                      <m:t>, …, </m:t>
                    </m:r>
                    <m:f>
                      <m:fPr>
                        <m:ctrlPr>
                          <a:rPr lang="ko-Kore-KR" altLang="ko-Kore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ore-KR" i="1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ko-Kore-KR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ko-Kore-KR" altLang="ko-Kore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ore-KR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ore-KR" dirty="0"/>
                  <a:t> </a:t>
                </a:r>
                <a:r>
                  <a:rPr lang="ko-KR" altLang="ko-Kore-KR" dirty="0"/>
                  <a:t>모두 동일한 부호값이 나온다</a:t>
                </a:r>
                <a:r>
                  <a:rPr lang="en-US" altLang="ko-Kore-KR" dirty="0"/>
                  <a:t>.</a:t>
                </a:r>
                <a:endParaRPr lang="ko-Kore-KR" altLang="ko-Kore-KR" dirty="0"/>
              </a:p>
              <a:p>
                <a:pPr latinLnBrk="1">
                  <a:lnSpc>
                    <a:spcPct val="160000"/>
                  </a:lnSpc>
                </a:pPr>
                <a:r>
                  <a:rPr lang="ko-KR" altLang="ko-Kore-KR" dirty="0"/>
                  <a:t>따라서 </a:t>
                </a:r>
                <a:r>
                  <a:rPr lang="en-US" altLang="ko-Kore-KR" dirty="0"/>
                  <a:t>zig-zag </a:t>
                </a:r>
                <a:r>
                  <a:rPr lang="ko-KR" altLang="ko-Kore-KR" dirty="0"/>
                  <a:t>식의 </a:t>
                </a:r>
                <a:r>
                  <a:rPr lang="en-US" altLang="ko-Kore-KR" dirty="0"/>
                  <a:t>parameter update</a:t>
                </a:r>
                <a:r>
                  <a:rPr lang="ko-KR" altLang="ko-Kore-KR" dirty="0"/>
                  <a:t>가 발생하기 때문에 수렴 속도가 느려지는 문제점이 있다</a:t>
                </a:r>
                <a:r>
                  <a:rPr lang="en-US" altLang="ko-Kore-KR" dirty="0"/>
                  <a:t>.</a:t>
                </a:r>
                <a:endParaRPr lang="ko-Kore-KR" altLang="ko-Kore-KR" dirty="0"/>
              </a:p>
              <a:p>
                <a:endParaRPr lang="ko-Kore-KR" altLang="en-US" dirty="0"/>
              </a:p>
            </p:txBody>
          </p:sp>
        </mc:Choice>
        <mc:Fallback xmlns="">
          <p:sp>
            <p:nvSpPr>
              <p:cNvPr id="7" name="내용 개체 틀 6">
                <a:extLst>
                  <a:ext uri="{FF2B5EF4-FFF2-40B4-BE49-F238E27FC236}">
                    <a16:creationId xmlns:a16="http://schemas.microsoft.com/office/drawing/2014/main" id="{2B36FCCD-AEF2-7332-848C-62E238B659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5120" y="4190298"/>
                <a:ext cx="10701759" cy="2511706"/>
              </a:xfrm>
              <a:blipFill>
                <a:blip r:embed="rId2"/>
                <a:stretch>
                  <a:fillRect l="-592" r="-47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내용 개체 틀 4">
            <a:extLst>
              <a:ext uri="{FF2B5EF4-FFF2-40B4-BE49-F238E27FC236}">
                <a16:creationId xmlns:a16="http://schemas.microsoft.com/office/drawing/2014/main" id="{92296278-B46E-B774-CE23-79BC17485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093" y="1602602"/>
            <a:ext cx="2832100" cy="2413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5F701CA-0A7D-2875-69DB-8DEE1C1EE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193" y="1370940"/>
            <a:ext cx="2667753" cy="287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230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D40D1-F870-0429-4B3B-DB218F1CD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2. </a:t>
            </a:r>
            <a:r>
              <a:rPr lang="en" altLang="ko-Kore-KR" dirty="0"/>
              <a:t>Tanh (Hyperbolic Tangent function)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E55B0B-2158-8B2C-5F41-D165A1015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7208"/>
            <a:ext cx="10175714" cy="467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53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96A5DCF-B9D6-C49F-FBFB-D2C4E3440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342" y="1135102"/>
            <a:ext cx="7879316" cy="25593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811A3AD-7ADC-4057-6A99-B5CC7BF6C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3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lang="en-US" altLang="ko-KR" dirty="0" err="1"/>
              <a:t>Softmax</a:t>
            </a:r>
            <a:r>
              <a:rPr lang="ko-KR" altLang="en-US" dirty="0"/>
              <a:t> </a:t>
            </a:r>
            <a:r>
              <a:rPr lang="en-US" altLang="ko-KR" dirty="0"/>
              <a:t>Function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3F6B9B-1A84-7179-6E9B-C71390209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306387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/>
              <a:t>[0, 1] </a:t>
            </a:r>
            <a:r>
              <a:rPr lang="ko-KR" altLang="en-US" sz="2000" dirty="0"/>
              <a:t>사이의 값으로 </a:t>
            </a:r>
            <a:r>
              <a:rPr lang="ko-KR" altLang="en-US" sz="2000" dirty="0" err="1"/>
              <a:t>정규화하여</a:t>
            </a:r>
            <a:r>
              <a:rPr lang="ko-KR" altLang="en-US" sz="2000" dirty="0"/>
              <a:t> 출력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출력 값들의 총 합은 항상 </a:t>
            </a:r>
            <a:r>
              <a:rPr lang="en-US" altLang="ko-KR" sz="2000" dirty="0"/>
              <a:t>1</a:t>
            </a:r>
            <a:r>
              <a:rPr lang="ko-KR" altLang="en-US" sz="2000" dirty="0"/>
              <a:t>이 되는 특성</a:t>
            </a:r>
          </a:p>
          <a:p>
            <a:pPr>
              <a:lnSpc>
                <a:spcPct val="150000"/>
              </a:lnSpc>
            </a:pPr>
            <a:r>
              <a:rPr kumimoji="1" lang="en-US" altLang="ko-Kore-KR" sz="2000" dirty="0"/>
              <a:t>Multi-class classification</a:t>
            </a:r>
            <a:r>
              <a:rPr kumimoji="1" lang="ko-KR" altLang="en-US" sz="2000" dirty="0"/>
              <a:t> 문제에서 사용</a:t>
            </a:r>
            <a:endParaRPr kumimoji="1"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분류될 클래스가 </a:t>
            </a:r>
            <a:r>
              <a:rPr lang="en" altLang="ko-Kore-KR" sz="2000" dirty="0"/>
              <a:t>n</a:t>
            </a:r>
            <a:r>
              <a:rPr lang="ko-KR" altLang="en-US" sz="2000" dirty="0"/>
              <a:t>개라고 할 때</a:t>
            </a:r>
            <a:r>
              <a:rPr lang="en-US" altLang="ko-KR" sz="2000" dirty="0"/>
              <a:t>, </a:t>
            </a:r>
            <a:r>
              <a:rPr lang="en" altLang="ko-Kore-KR" sz="2000" dirty="0"/>
              <a:t>n</a:t>
            </a:r>
            <a:r>
              <a:rPr lang="ko-KR" altLang="en-US" sz="2000" dirty="0"/>
              <a:t>차원의 벡터를 입력 받아 각 클래스에 속할 확률을 추정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확률 값을 반환한다는 점에서 </a:t>
            </a:r>
            <a:r>
              <a:rPr lang="en-US" altLang="ko-KR" sz="2000" dirty="0"/>
              <a:t>sigmoid</a:t>
            </a:r>
            <a:r>
              <a:rPr lang="ko-KR" altLang="en-US" sz="2000" dirty="0"/>
              <a:t>와 비슷하지만</a:t>
            </a:r>
            <a:r>
              <a:rPr lang="en-US" altLang="ko-KR" sz="2000" dirty="0"/>
              <a:t>, sigmoid</a:t>
            </a:r>
            <a:r>
              <a:rPr lang="ko-KR" altLang="en-US" sz="2000" dirty="0"/>
              <a:t> 함수를 통과해 얻은 확률 값들은 서로 독립적이다</a:t>
            </a:r>
            <a:r>
              <a:rPr lang="en-US" altLang="ko-KR" sz="2000" dirty="0"/>
              <a:t>.</a:t>
            </a:r>
            <a:endParaRPr kumimoji="1" lang="ko-Kore-KR" altLang="en-US" sz="2000" dirty="0"/>
          </a:p>
          <a:p>
            <a:endParaRPr kumimoji="1" lang="en-US" altLang="ko-KR" sz="2000" dirty="0"/>
          </a:p>
          <a:p>
            <a:pPr lvl="1"/>
            <a:endParaRPr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438229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94670-15DE-B2DA-67DB-D9ADBC5F5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642" y="365125"/>
            <a:ext cx="11147738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ore-KR" dirty="0"/>
              <a:t>4. </a:t>
            </a:r>
            <a:r>
              <a:rPr lang="en-US" altLang="ko-KR" dirty="0" err="1"/>
              <a:t>ReLU</a:t>
            </a:r>
            <a:r>
              <a:rPr lang="en-US" altLang="ko-KR" dirty="0"/>
              <a:t> Function (</a:t>
            </a:r>
            <a:r>
              <a:rPr lang="en" altLang="ko-Kore-KR" dirty="0"/>
              <a:t>Rectified Linear Unit Function</a:t>
            </a:r>
            <a:r>
              <a:rPr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B1580C7-2652-AE4E-20E7-71EAC7100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59531" y="1466538"/>
            <a:ext cx="6572270" cy="5140324"/>
          </a:xfrm>
        </p:spPr>
      </p:pic>
    </p:spTree>
    <p:extLst>
      <p:ext uri="{BB962C8B-B14F-4D97-AF65-F5344CB8AC3E}">
        <p14:creationId xmlns:p14="http://schemas.microsoft.com/office/powerpoint/2010/main" val="2933833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D402B-0F68-36C9-C0D7-3A8E47AF6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Review</a:t>
            </a:r>
            <a:r>
              <a:rPr kumimoji="1" lang="ko-KR" altLang="en-US" dirty="0"/>
              <a:t> </a:t>
            </a:r>
            <a:r>
              <a:rPr kumimoji="1" lang="en-US" altLang="ko-KR" dirty="0"/>
              <a:t>!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638261-9AC5-295D-A82A-E6178C3B5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87" y="1690688"/>
            <a:ext cx="6916737" cy="461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047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8173E9-3603-36FB-EEC2-05B6788D0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ko-Kore-KR" sz="4000" dirty="0"/>
              <a:t>4. </a:t>
            </a:r>
            <a:r>
              <a:rPr lang="en-US" altLang="ko-KR" sz="4000" dirty="0" err="1"/>
              <a:t>ReLU</a:t>
            </a:r>
            <a:r>
              <a:rPr lang="en-US" altLang="ko-KR" sz="4000" dirty="0"/>
              <a:t> Function (</a:t>
            </a:r>
            <a:r>
              <a:rPr lang="en" altLang="ko-Kore-KR" sz="4000" dirty="0"/>
              <a:t>Rectified Linear Unit Function</a:t>
            </a:r>
            <a:r>
              <a:rPr lang="en-US" altLang="ko-KR" sz="4000" dirty="0"/>
              <a:t>)</a:t>
            </a:r>
            <a:endParaRPr kumimoji="1" lang="ko-Kore-KR" altLang="en-US" sz="4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26FAD4-CA3F-817C-62E7-4024A0371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60370"/>
          </a:xfrm>
        </p:spPr>
        <p:txBody>
          <a:bodyPr>
            <a:normAutofit/>
          </a:bodyPr>
          <a:lstStyle/>
          <a:p>
            <a:r>
              <a:rPr kumimoji="1" lang="ko-KR" altLang="en-US" sz="2600" dirty="0"/>
              <a:t>특징</a:t>
            </a:r>
            <a:endParaRPr kumimoji="1" lang="en-US" altLang="ko-KR" sz="2600" dirty="0"/>
          </a:p>
          <a:p>
            <a:pPr lvl="1"/>
            <a:r>
              <a:rPr kumimoji="1" lang="ko-Kore-KR" altLang="en-US" sz="2200" dirty="0"/>
              <a:t>거의</a:t>
            </a:r>
            <a:r>
              <a:rPr kumimoji="1" lang="ko-KR" altLang="en-US" sz="2200" dirty="0"/>
              <a:t> 모든 </a:t>
            </a:r>
            <a:r>
              <a:rPr kumimoji="1" lang="en-US" altLang="ko-KR" sz="2200" dirty="0"/>
              <a:t>CNN</a:t>
            </a:r>
            <a:r>
              <a:rPr kumimoji="1" lang="ko-KR" altLang="en-US" sz="2200" dirty="0"/>
              <a:t>이나 </a:t>
            </a:r>
            <a:r>
              <a:rPr kumimoji="1" lang="en-US" altLang="ko-KR" sz="2200" dirty="0"/>
              <a:t>Deep Learning</a:t>
            </a:r>
            <a:r>
              <a:rPr kumimoji="1" lang="ko-KR" altLang="en-US" sz="2200" dirty="0"/>
              <a:t>에 사용</a:t>
            </a:r>
            <a:endParaRPr kumimoji="1" lang="en-US" altLang="ko-KR" dirty="0"/>
          </a:p>
          <a:p>
            <a:r>
              <a:rPr kumimoji="1" lang="ko-Kore-KR" altLang="en-US" sz="2600" dirty="0"/>
              <a:t>장점</a:t>
            </a:r>
            <a:endParaRPr kumimoji="1" lang="en-US" altLang="ko-Kore-KR" sz="2600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200" dirty="0"/>
              <a:t>입력이 양수인 경우 </a:t>
            </a:r>
            <a:r>
              <a:rPr lang="en-US" altLang="ko-KR" sz="2200" dirty="0"/>
              <a:t>Vanishing </a:t>
            </a:r>
            <a:r>
              <a:rPr lang="en" altLang="ko-KR" sz="2200" dirty="0"/>
              <a:t>G</a:t>
            </a:r>
            <a:r>
              <a:rPr lang="en" altLang="ko-Kore-KR" sz="2200" dirty="0"/>
              <a:t>radient</a:t>
            </a:r>
            <a:r>
              <a:rPr lang="ko-KR" altLang="en-US" sz="2200" dirty="0"/>
              <a:t> 해결</a:t>
            </a:r>
            <a:endParaRPr lang="en-US" altLang="ko-KR" sz="2200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200" dirty="0"/>
              <a:t>계산 비용이 낮다 </a:t>
            </a:r>
            <a:r>
              <a:rPr lang="en-US" altLang="ko-KR" sz="2200" dirty="0"/>
              <a:t>(</a:t>
            </a:r>
            <a:r>
              <a:rPr lang="en" altLang="ko-Kore-KR" sz="2200" dirty="0"/>
              <a:t>sigmoid, tanh</a:t>
            </a:r>
            <a:r>
              <a:rPr lang="ko-KR" altLang="en-US" sz="2200" dirty="0"/>
              <a:t>는 </a:t>
            </a:r>
            <a:r>
              <a:rPr lang="en" altLang="ko-Kore-KR" sz="2200" dirty="0"/>
              <a:t>exp</a:t>
            </a:r>
            <a:r>
              <a:rPr lang="ko-KR" altLang="en-US" sz="2200" dirty="0"/>
              <a:t>가 존재</a:t>
            </a:r>
            <a:r>
              <a:rPr lang="en-US" altLang="ko-KR" sz="2200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sz="2200" dirty="0"/>
              <a:t>sigmoid / tanh</a:t>
            </a:r>
            <a:r>
              <a:rPr lang="ko-KR" altLang="en-US" sz="2200" dirty="0"/>
              <a:t>보다 </a:t>
            </a:r>
            <a:r>
              <a:rPr lang="en-US" altLang="ko-KR" sz="2200" dirty="0"/>
              <a:t>6</a:t>
            </a:r>
            <a:r>
              <a:rPr lang="ko-KR" altLang="en-US" sz="2200" dirty="0"/>
              <a:t>배 정도 빨리 수렴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ko-KR" dirty="0"/>
              <a:t>Sparsity [ &lt;-&gt; Density (Sigmoid) ]</a:t>
            </a:r>
          </a:p>
          <a:p>
            <a:r>
              <a:rPr kumimoji="1" lang="ko-KR" altLang="en-US" sz="2600" dirty="0"/>
              <a:t>단점</a:t>
            </a:r>
            <a:endParaRPr kumimoji="1" lang="en-US" altLang="ko-KR" sz="2600" dirty="0"/>
          </a:p>
          <a:p>
            <a:pPr marL="914400" lvl="1" indent="-457200">
              <a:buFont typeface="+mj-lt"/>
              <a:buAutoNum type="arabicPeriod"/>
            </a:pPr>
            <a:r>
              <a:rPr lang="en" altLang="ko-Kore-KR" sz="2200" dirty="0"/>
              <a:t>dying </a:t>
            </a:r>
            <a:r>
              <a:rPr lang="en" altLang="ko-Kore-KR" sz="2200" dirty="0" err="1"/>
              <a:t>ReLU</a:t>
            </a:r>
            <a:endParaRPr kumimoji="1" lang="en-US" altLang="ko-KR" sz="2200" dirty="0"/>
          </a:p>
          <a:p>
            <a:pPr marL="914400" lvl="1" indent="-457200">
              <a:buFont typeface="+mj-lt"/>
              <a:buAutoNum type="arabicPeriod"/>
            </a:pPr>
            <a:r>
              <a:rPr lang="ko-KR" altLang="en-US" sz="2200" dirty="0"/>
              <a:t>입력이 음수인 경우 항상 </a:t>
            </a:r>
            <a:r>
              <a:rPr lang="en-US" altLang="ko-KR" sz="2200" dirty="0"/>
              <a:t>0</a:t>
            </a:r>
            <a:r>
              <a:rPr lang="ko-KR" altLang="en-US" sz="2200" dirty="0"/>
              <a:t>을 출력한다 </a:t>
            </a:r>
            <a:r>
              <a:rPr lang="en-US" altLang="ko-KR" sz="2200" dirty="0"/>
              <a:t>(</a:t>
            </a:r>
            <a:r>
              <a:rPr lang="en" altLang="ko-Kore-KR" sz="2200" dirty="0"/>
              <a:t>parameter</a:t>
            </a:r>
            <a:r>
              <a:rPr lang="ko-KR" altLang="en-US" sz="2200" dirty="0"/>
              <a:t>가 학습되지 않는다</a:t>
            </a:r>
            <a:r>
              <a:rPr lang="en-US" altLang="ko-KR" sz="2200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ko-Kore-KR" sz="2200" dirty="0"/>
              <a:t>not zero-centered</a:t>
            </a:r>
          </a:p>
          <a:p>
            <a:pPr marL="914400" lvl="1" indent="-457200">
              <a:buFont typeface="+mj-lt"/>
              <a:buAutoNum type="arabicPeriod"/>
            </a:pP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766666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730DA-33BC-24D1-D444-E250088E5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 dirty="0"/>
              <a:t>Sparsity(</a:t>
            </a:r>
            <a:r>
              <a:rPr kumimoji="1" lang="en-US" altLang="ko-KR" dirty="0" err="1"/>
              <a:t>ReLU</a:t>
            </a:r>
            <a:r>
              <a:rPr kumimoji="1" lang="en-US" altLang="ko-KR" dirty="0"/>
              <a:t>) &lt;-&gt; Density(Sigmoid)</a:t>
            </a:r>
            <a:endParaRPr kumimoji="1" lang="ko-Kore-KR" altLang="en-US" dirty="0"/>
          </a:p>
        </p:txBody>
      </p:sp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7097E7DE-688A-37B4-33D1-909B65EC7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371193"/>
            <a:ext cx="4660900" cy="3352800"/>
          </a:xfr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88ED2191-29C9-1A22-5580-B2DDE2C94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71193"/>
            <a:ext cx="5351684" cy="326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65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EF6D3-B25F-7C26-F233-230752DC3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365125"/>
            <a:ext cx="12120554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ko-KR" sz="3600" dirty="0"/>
              <a:t>5,</a:t>
            </a:r>
            <a:r>
              <a:rPr kumimoji="1" lang="ko-KR" altLang="en-US" sz="3600" dirty="0"/>
              <a:t> </a:t>
            </a:r>
            <a:r>
              <a:rPr kumimoji="1" lang="en-US" altLang="ko-KR" sz="3600" dirty="0"/>
              <a:t>6.</a:t>
            </a:r>
            <a:r>
              <a:rPr kumimoji="1" lang="ko-KR" altLang="en-US" sz="3600" dirty="0"/>
              <a:t> </a:t>
            </a:r>
            <a:r>
              <a:rPr kumimoji="1" lang="en-US" altLang="ko-Kore-KR" sz="3600" dirty="0" err="1"/>
              <a:t>ReLU</a:t>
            </a:r>
            <a:r>
              <a:rPr kumimoji="1" lang="ko-Kore-KR" altLang="en-US" sz="3600" dirty="0"/>
              <a:t>를</a:t>
            </a:r>
            <a:r>
              <a:rPr kumimoji="1" lang="ko-KR" altLang="en-US" sz="3600" dirty="0"/>
              <a:t> 기본으로 한 변형들</a:t>
            </a:r>
            <a:r>
              <a:rPr kumimoji="1" lang="en-US" altLang="ko-KR" sz="3600" dirty="0"/>
              <a:t>(</a:t>
            </a:r>
            <a:r>
              <a:rPr lang="en-US" altLang="ko-Kore-KR" sz="3600" dirty="0" err="1"/>
              <a:t>Leakly</a:t>
            </a:r>
            <a:r>
              <a:rPr lang="en-US" altLang="ko-Kore-KR" sz="3600" dirty="0"/>
              <a:t> </a:t>
            </a:r>
            <a:r>
              <a:rPr lang="en-US" altLang="ko-Kore-KR" sz="3600" dirty="0" err="1"/>
              <a:t>ReLU</a:t>
            </a:r>
            <a:r>
              <a:rPr lang="en-US" altLang="ko-KR" sz="3600" dirty="0"/>
              <a:t>,</a:t>
            </a:r>
            <a:r>
              <a:rPr lang="ko-KR" altLang="en-US" sz="3600" dirty="0"/>
              <a:t> </a:t>
            </a:r>
            <a:r>
              <a:rPr lang="en" altLang="ko-Kore-KR" sz="3600" dirty="0" err="1"/>
              <a:t>PReLU</a:t>
            </a:r>
            <a:r>
              <a:rPr lang="en-US" altLang="ko-KR" sz="3600" dirty="0"/>
              <a:t>)</a:t>
            </a:r>
            <a:endParaRPr kumimoji="1" lang="ko-Kore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AB267E-1E23-6D70-2AE6-C71DEEB71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360" y="3313092"/>
            <a:ext cx="4331014" cy="330857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0C9D57D-BE8F-4F1A-1CE2-19BAB0009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0969" y="3426386"/>
            <a:ext cx="3266824" cy="330857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AC912F-D7A8-7ACA-826B-B6FD4FC01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8218" y="3380708"/>
            <a:ext cx="4902337" cy="3308573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F749998-7B93-9D7B-CE13-C6BA8FBA4B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678" y="1492403"/>
            <a:ext cx="9587676" cy="170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80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B1A854-8C43-1042-AA21-93CBD4701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altLang="ko-KR" dirty="0"/>
              <a:t>7.</a:t>
            </a:r>
            <a:r>
              <a:rPr lang="ko-KR" altLang="en-US" dirty="0"/>
              <a:t> </a:t>
            </a:r>
            <a:r>
              <a:rPr lang="en" altLang="ko-Kore-KR" dirty="0"/>
              <a:t>ELU Function (Exponential Linear Unit Function)</a:t>
            </a:r>
            <a:br>
              <a:rPr lang="en" altLang="ko-Kore-KR" dirty="0"/>
            </a:b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FDA391-FB27-8671-3879-19E785029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96663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B060DA-587F-9327-9681-471E82F7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8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lang="en-US" altLang="ko-Kore-KR" dirty="0" err="1"/>
              <a:t>Maxout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BBEFDA-BD7B-1EA3-AAF3-668FCE886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52896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66D05-FB50-8705-A0CC-D59D52243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We initialized the weights in a stupid way.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2AC1DD-2B3D-C989-3C35-05E5F09E5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287" y="1364825"/>
            <a:ext cx="8849598" cy="512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28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E5407-18DC-1224-1670-F9253E341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ko-Kore-KR" b="1" dirty="0"/>
              <a:t>Weight Initialization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960E43-2C54-6684-DF2F-C5D2486D9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" altLang="ko-Kore-KR" dirty="0"/>
              <a:t>Use a small random number to decide</a:t>
            </a:r>
          </a:p>
          <a:p>
            <a:pPr marL="514350" indent="-514350">
              <a:buAutoNum type="arabicPeriod"/>
            </a:pPr>
            <a:r>
              <a:rPr lang="en" altLang="ko-Kore-KR" dirty="0"/>
              <a:t>RBM (Restricted Boltzmann Machine) </a:t>
            </a:r>
          </a:p>
          <a:p>
            <a:pPr marL="514350" indent="-514350">
              <a:buAutoNum type="arabicPeriod"/>
            </a:pPr>
            <a:r>
              <a:rPr lang="en" altLang="ko-Kore-KR" dirty="0"/>
              <a:t>Xavier Initialization</a:t>
            </a:r>
          </a:p>
          <a:p>
            <a:pPr marL="514350" indent="-514350">
              <a:buAutoNum type="arabicPeriod"/>
            </a:pPr>
            <a:r>
              <a:rPr lang="en-US" altLang="ko-KR" dirty="0"/>
              <a:t>He’s / </a:t>
            </a:r>
            <a:r>
              <a:rPr lang="en" altLang="ko-Kore-KR" dirty="0" err="1"/>
              <a:t>Kaiming</a:t>
            </a:r>
            <a:r>
              <a:rPr lang="ko-KR" altLang="en-US" dirty="0"/>
              <a:t> </a:t>
            </a:r>
            <a:r>
              <a:rPr lang="en" altLang="ko-Kore-KR" dirty="0"/>
              <a:t>/ MSRA Initialization</a:t>
            </a:r>
            <a:br>
              <a:rPr lang="en" altLang="ko-Kore-KR" dirty="0"/>
            </a:b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51862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760D42-1642-1628-AD58-5327A42C9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1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lang="en" altLang="ko-Kore-KR" dirty="0"/>
              <a:t>Use a small random number to decide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5145285-BD2B-13A8-3E2B-E85BC4369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3475" y="2407058"/>
            <a:ext cx="8797996" cy="586533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0FE877-573A-FFBC-F185-82BDB26EC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577298"/>
            <a:ext cx="11028133" cy="218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62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06D5614-8ABE-72FC-17C3-5D6608BE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2. Restricted Boatman Machine (RBM)</a:t>
            </a:r>
            <a:endParaRPr lang="ko-Kore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34037BE-8F43-55DB-1833-B1D5B5118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8064"/>
            <a:ext cx="12192000" cy="48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41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A06D5614-8ABE-72FC-17C3-5D6608BEC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2. Restricted Boatman Machine (RBM)</a:t>
            </a:r>
            <a:endParaRPr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E2DB62-040C-EF76-A889-E174C93DA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80" y="1441156"/>
            <a:ext cx="5993926" cy="49596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B1C8B1-2644-3D4B-1D1F-5E3065B2B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62" y="1455222"/>
            <a:ext cx="5733836" cy="495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27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F9A27-49E7-DC14-E06C-0D5E8431F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Deep &amp; Wide (Single Hidden Layer)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6FD39A-B80F-C570-E633-2EC606F45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70" y="2370626"/>
            <a:ext cx="10314930" cy="257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890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24A6AE-F697-7C00-0A67-763C1619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ko-Kore-KR" dirty="0"/>
              <a:t>3. Xavier Initialization</a:t>
            </a:r>
            <a:endParaRPr kumimoji="1" lang="ko-Kore-KR" altLang="en-US" dirty="0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66454EA2-6B09-90C2-0813-CDDF51BB0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566" y="2886394"/>
            <a:ext cx="6727234" cy="37105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ACA5FAA-6995-9DFB-3F44-E15739D46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1484948"/>
            <a:ext cx="10528300" cy="3937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48AFD61A-C10F-BC49-1DB7-F8E600858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300" y="1946911"/>
            <a:ext cx="6667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23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E8E684-7E52-1F1A-F3EA-49324499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" altLang="ko-Kore-KR" dirty="0"/>
              <a:t>3. Xavier Initialization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74BEC0-9C8D-B23B-389A-590334975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317" y="1520190"/>
            <a:ext cx="8576754" cy="23886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1497A9A-B1B3-C70C-79E7-83782F146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9027" y="4003408"/>
            <a:ext cx="8576754" cy="245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975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A2E419-3CF5-3CD3-E9E4-B13070A41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4. </a:t>
            </a:r>
            <a:r>
              <a:rPr lang="en-US" altLang="ko-KR" dirty="0"/>
              <a:t>He’s / </a:t>
            </a:r>
            <a:r>
              <a:rPr lang="en" altLang="ko-Kore-KR" dirty="0" err="1"/>
              <a:t>Kaiming</a:t>
            </a:r>
            <a:r>
              <a:rPr lang="ko-KR" altLang="en-US" dirty="0"/>
              <a:t> </a:t>
            </a:r>
            <a:r>
              <a:rPr lang="en" altLang="ko-Kore-KR" dirty="0"/>
              <a:t>/ MSRA</a:t>
            </a:r>
            <a:r>
              <a:rPr lang="en-US" altLang="ko-KR" dirty="0"/>
              <a:t> </a:t>
            </a:r>
            <a:r>
              <a:rPr lang="en" altLang="ko-Kore-KR" dirty="0"/>
              <a:t>Initialization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517BDE2-361B-958D-B35D-429111918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0603" y="2600178"/>
            <a:ext cx="9511667" cy="3586366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96369F-A03E-36FC-FFCB-81511FE85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86" y="2056448"/>
            <a:ext cx="105283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989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8C5E39-1586-7699-2C2D-568725B3B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4. </a:t>
            </a:r>
            <a:r>
              <a:rPr lang="en-US" altLang="ko-KR" dirty="0"/>
              <a:t>He’s / </a:t>
            </a:r>
            <a:r>
              <a:rPr lang="en" altLang="ko-Kore-KR" dirty="0" err="1"/>
              <a:t>Kaiming</a:t>
            </a:r>
            <a:r>
              <a:rPr lang="ko-KR" altLang="en-US" dirty="0"/>
              <a:t> </a:t>
            </a:r>
            <a:r>
              <a:rPr lang="en" altLang="ko-Kore-KR" dirty="0"/>
              <a:t>/ MSRA</a:t>
            </a:r>
            <a:r>
              <a:rPr lang="en-US" altLang="ko-KR" dirty="0"/>
              <a:t> </a:t>
            </a:r>
            <a:r>
              <a:rPr lang="en" altLang="ko-Kore-KR" dirty="0"/>
              <a:t>Initialization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9EE5D8D-1494-D1A5-0BC9-0990D333E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0772" y="1690687"/>
            <a:ext cx="10893144" cy="4351297"/>
          </a:xfrm>
        </p:spPr>
      </p:pic>
    </p:spTree>
    <p:extLst>
      <p:ext uri="{BB962C8B-B14F-4D97-AF65-F5344CB8AC3E}">
        <p14:creationId xmlns:p14="http://schemas.microsoft.com/office/powerpoint/2010/main" val="36819121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0301EA-91D1-444C-4111-A4E527ADF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4. </a:t>
            </a:r>
            <a:r>
              <a:rPr lang="en-US" altLang="ko-KR" dirty="0"/>
              <a:t>He’s / </a:t>
            </a:r>
            <a:r>
              <a:rPr lang="en" altLang="ko-Kore-KR" dirty="0" err="1"/>
              <a:t>Kaiming</a:t>
            </a:r>
            <a:r>
              <a:rPr lang="ko-KR" altLang="en-US" dirty="0"/>
              <a:t> </a:t>
            </a:r>
            <a:r>
              <a:rPr lang="en" altLang="ko-Kore-KR" dirty="0"/>
              <a:t>/ MSRA</a:t>
            </a:r>
            <a:r>
              <a:rPr lang="en-US" altLang="ko-KR" dirty="0"/>
              <a:t> </a:t>
            </a:r>
            <a:r>
              <a:rPr lang="en" altLang="ko-Kore-KR" dirty="0"/>
              <a:t>Initialization</a:t>
            </a:r>
            <a:endParaRPr kumimoji="1" lang="ko-Kore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B95271A-F045-288B-06B8-777618FDE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5209"/>
            <a:ext cx="12192000" cy="4413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37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EF5E9-A067-6B8C-7A72-AC55E6945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Batch Normalization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167C9-4E78-AD9D-13E8-F65D1275C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ore-KR" altLang="en-US" dirty="0"/>
              <a:t>목적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각 층에서의 활성화 값이 적당히 분포되도록 조정하는 것</a:t>
            </a:r>
            <a:endParaRPr kumimoji="1" lang="en-US" altLang="ko-KR" dirty="0"/>
          </a:p>
          <a:p>
            <a:r>
              <a:rPr kumimoji="1" lang="ko-KR" altLang="en-US" dirty="0"/>
              <a:t>장점</a:t>
            </a:r>
            <a:endParaRPr kumimoji="1" lang="en-US" altLang="ko-KR" dirty="0"/>
          </a:p>
          <a:p>
            <a:pPr marL="914400" lvl="1" indent="-457200">
              <a:buFont typeface="+mj-lt"/>
              <a:buAutoNum type="arabicPeriod"/>
            </a:pPr>
            <a:r>
              <a:rPr kumimoji="1" lang="ko-KR" altLang="en-US" dirty="0"/>
              <a:t>학습을 빨리 진행할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학습 속도 개선</a:t>
            </a:r>
            <a:r>
              <a:rPr kumimoji="1" lang="en-US" altLang="ko-KR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ko-KR" altLang="en-US" dirty="0" err="1"/>
              <a:t>초깃값에</a:t>
            </a:r>
            <a:r>
              <a:rPr kumimoji="1" lang="ko-KR" altLang="en-US" dirty="0"/>
              <a:t> 크게 의존하지 않는다</a:t>
            </a:r>
            <a:r>
              <a:rPr kumimoji="1" lang="en-US" altLang="ko-KR" dirty="0"/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ko-KR" dirty="0"/>
              <a:t>Overfitting</a:t>
            </a:r>
            <a:r>
              <a:rPr kumimoji="1" lang="ko-KR" altLang="en-US" dirty="0"/>
              <a:t>을 억제한다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5632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1EF5E9-A067-6B8C-7A72-AC55E6945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Batch Normalization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6636EE-5D64-9343-E7D9-3DB5B6BE2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10" y="1826260"/>
            <a:ext cx="11041068" cy="369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49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18B251-87F6-CE53-4EC9-FEC94EEF0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Batch Normalization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08FC17-BB93-207B-BA1D-3A96100D9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486" y="1543636"/>
            <a:ext cx="4091816" cy="2502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B968C-04C6-29E8-4C45-D454E528E0ED}"/>
                  </a:ext>
                </a:extLst>
              </p:cNvPr>
              <p:cNvSpPr txBox="1"/>
              <p:nvPr/>
            </p:nvSpPr>
            <p:spPr>
              <a:xfrm>
                <a:off x="378143" y="4376679"/>
                <a:ext cx="11394757" cy="18466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 latinLnBrk="1"/>
                <a14:m>
                  <m:oMath xmlns:m="http://schemas.openxmlformats.org/officeDocument/2006/math">
                    <m:r>
                      <a:rPr lang="en-US" altLang="ko-Kore-KR" sz="4800" i="1" kern="100" smtClean="0">
                        <a:effectLst/>
                        <a:latin typeface="Cambria Math" panose="02040503050406030204" pitchFamily="18" charset="0"/>
                        <a:ea typeface="맑은 고딕" panose="020B0503020000020004" pitchFamily="34" charset="-127"/>
                        <a:cs typeface="Times New Roman" panose="02020603050405020304" pitchFamily="18" charset="0"/>
                      </a:rPr>
                      <m:t>𝛽</m:t>
                    </m:r>
                    <m:r>
                      <a:rPr lang="en-US" altLang="ko-Kore-KR" sz="4800" i="1" kern="100" smtClean="0">
                        <a:effectLst/>
                        <a:latin typeface="Cambria Math" panose="02040503050406030204" pitchFamily="18" charset="0"/>
                        <a:ea typeface="맑은 고딕" panose="020B0503020000020004" pitchFamily="34" charset="-127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ko-Kore-KR" altLang="ko-Kore-KR" sz="4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ore-KR" altLang="ko-Kore-KR" sz="4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48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ore-KR" sz="48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ore-KR" sz="4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ko-Kore-KR" altLang="ko-Kore-KR" sz="4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48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ore-KR" sz="48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ore-KR" sz="4800" i="1" kern="100">
                            <a:effectLst/>
                            <a:latin typeface="Cambria Math" panose="02040503050406030204" pitchFamily="18" charset="0"/>
                            <a:ea typeface="맑은 고딕" panose="020B0503020000020004" pitchFamily="34" charset="-127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ko-Kore-KR" altLang="ko-Kore-KR" sz="4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48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Times New Roman" panose="02020603050405020304" pitchFamily="18" charset="0"/>
                              </a:rPr>
                              <m:t>…, </m:t>
                            </m:r>
                            <m:r>
                              <a:rPr lang="en-US" altLang="ko-Kore-KR" sz="48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ko-Kore-KR" sz="4800" i="1" kern="100">
                                <a:effectLst/>
                                <a:latin typeface="Cambria Math" panose="02040503050406030204" pitchFamily="18" charset="0"/>
                                <a:ea typeface="맑은 고딕" panose="020B0503020000020004" pitchFamily="34" charset="-127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ko-Kore-KR" sz="4800" kern="100" dirty="0">
                    <a:effectLst/>
                    <a:latin typeface="Calibri" panose="020F0502020204030204" pitchFamily="34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ore-KR" sz="4800" kern="100" dirty="0">
                    <a:effectLst/>
                    <a:latin typeface="Calibri" panose="020F0502020204030204" pitchFamily="34" charset="0"/>
                    <a:ea typeface="맑은 고딕" panose="020B0503020000020004" pitchFamily="34" charset="-127"/>
                    <a:cs typeface="Times New Roman" panose="02020603050405020304" pitchFamily="18" charset="0"/>
                    <a:sym typeface="Wingdings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en-US" altLang="ko-Kore-KR" sz="4800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altLang="ko-Kore-KR" sz="4800" i="1">
                        <a:latin typeface="Cambria Math" panose="02040503050406030204" pitchFamily="18" charset="0"/>
                      </a:rPr>
                      <m:t>′=</m:t>
                    </m:r>
                    <m:d>
                      <m:dPr>
                        <m:begChr m:val="{"/>
                        <m:endChr m:val="}"/>
                        <m:ctrlPr>
                          <a:rPr lang="ko-Kore-KR" altLang="ko-Kore-KR" sz="4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ko-Kore-KR" altLang="ko-Kore-KR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ko-Kore-KR" altLang="ko-Kore-KR" sz="4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ore-KR" sz="4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ore-KR" sz="4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ore-KR" sz="48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ko-Kore-KR" altLang="ko-Kore-KR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ko-Kore-KR" altLang="ko-Kore-KR" sz="4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ore-KR" sz="4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ore-KR" sz="4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ore-KR" sz="48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ko-Kore-KR" altLang="ko-Kore-KR" sz="4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ore-KR" sz="4800" i="1">
                                <a:latin typeface="Cambria Math" panose="02040503050406030204" pitchFamily="18" charset="0"/>
                              </a:rPr>
                              <m:t>…, </m:t>
                            </m:r>
                            <m:acc>
                              <m:accPr>
                                <m:chr m:val="̂"/>
                                <m:ctrlPr>
                                  <a:rPr lang="ko-Kore-KR" altLang="ko-Kore-KR" sz="4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ko-Kore-KR" sz="4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ko-Kore-KR" sz="48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ko-Kore-KR" altLang="ko-Kore-KR" sz="4800" dirty="0"/>
              </a:p>
              <a:p>
                <a:pPr algn="just" latinLnBrk="1"/>
                <a:endParaRPr lang="ko-Kore-KR" altLang="ko-Kore-KR" sz="4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  <a:p>
                <a:pPr algn="just" latinLnBrk="1"/>
                <a:r>
                  <a:rPr lang="en-US" altLang="ko-Kore-KR" sz="1800" i="1" kern="100" dirty="0">
                    <a:effectLst/>
                    <a:latin typeface="Calibri" panose="020F0502020204030204" pitchFamily="34" charset="0"/>
                    <a:ea typeface="맑은 고딕" panose="020B0503020000020004" pitchFamily="34" charset="-127"/>
                    <a:cs typeface="Times New Roman" panose="02020603050405020304" pitchFamily="18" charset="0"/>
                  </a:rPr>
                  <a:t> </a:t>
                </a:r>
                <a:endParaRPr lang="ko-Kore-KR" altLang="ko-Kore-KR" sz="800" kern="100" dirty="0">
                  <a:effectLst/>
                  <a:latin typeface="Calibri" panose="020F0502020204030204" pitchFamily="34" charset="0"/>
                  <a:ea typeface="맑은 고딕" panose="020B0503020000020004" pitchFamily="34" charset="-127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7B968C-04C6-29E8-4C45-D454E528E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43" y="4376679"/>
                <a:ext cx="11394757" cy="1846659"/>
              </a:xfrm>
              <a:prstGeom prst="rect">
                <a:avLst/>
              </a:prstGeom>
              <a:blipFill>
                <a:blip r:embed="rId4"/>
                <a:stretch>
                  <a:fillRect l="-1670" t="-8844"/>
                </a:stretch>
              </a:blipFill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746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E73B76-B429-C86A-00E8-813D076C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Batch Normalization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AF0051-5CCE-C8CD-271A-D806B9ED0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635" y="1690688"/>
            <a:ext cx="4570729" cy="288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28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4BC11D8-4F58-20D5-E578-B87CD82F2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93" y="167553"/>
            <a:ext cx="10831813" cy="594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46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1F9A27-49E7-DC14-E06C-0D5E8431F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Deep &amp; Wide (9 Hidden Layer)</a:t>
            </a:r>
            <a:endParaRPr kumimoji="1" lang="ko-Kore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76A45A-C1A0-C28A-E3D3-E3A066DF0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5298"/>
            <a:ext cx="12222556" cy="438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04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E5DC7E-ECAD-2C9B-76EE-A27289A7E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Dropout </a:t>
            </a:r>
            <a:r>
              <a:rPr kumimoji="1" lang="ko-KR" altLang="en-US" dirty="0"/>
              <a:t>관련 </a:t>
            </a:r>
            <a:r>
              <a:rPr kumimoji="1" lang="en-US" altLang="ko-KR" dirty="0"/>
              <a:t>Code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886946-D712-8F2D-90C1-EF70A9B68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9819"/>
            <a:ext cx="10899469" cy="492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47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20FB7-234C-F4E6-3EB9-52A04E6FB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" altLang="ko-Kore-KR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Ensemble </a:t>
            </a:r>
            <a:r>
              <a:rPr lang="en-US" altLang="ko-Kore-KR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</a:t>
            </a:r>
            <a:r>
              <a:rPr lang="en" altLang="ko-Kore-KR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earning (</a:t>
            </a:r>
            <a:r>
              <a:rPr lang="ko-KR" altLang="en-US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앙상블 학습</a:t>
            </a:r>
            <a:r>
              <a:rPr lang="en-US" altLang="ko-KR" b="0" i="0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620596-1BB7-EBDD-7B15-22265B69F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724" y="1756004"/>
            <a:ext cx="7348551" cy="4089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638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5D565C-9AAC-1713-A68B-BCCB9447B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469" y="2284220"/>
            <a:ext cx="6703247" cy="370836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9608407-86F4-B9FB-49BA-D46A5034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Fast Forward (ex. </a:t>
            </a:r>
            <a:r>
              <a:rPr kumimoji="1" lang="en-US" altLang="ko-Kore-KR" dirty="0" err="1"/>
              <a:t>ResNet</a:t>
            </a:r>
            <a:r>
              <a:rPr kumimoji="1" lang="en-US" altLang="ko-Kore-KR" dirty="0"/>
              <a:t>)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10EB28-EA0B-5E22-CF4C-909C991A2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0486" y="1690688"/>
            <a:ext cx="3445327" cy="1619715"/>
          </a:xfrm>
        </p:spPr>
      </p:pic>
    </p:spTree>
    <p:extLst>
      <p:ext uri="{BB962C8B-B14F-4D97-AF65-F5344CB8AC3E}">
        <p14:creationId xmlns:p14="http://schemas.microsoft.com/office/powerpoint/2010/main" val="1846220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772831-D0B9-5901-24B2-3267E6C1B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Split &amp; merge (ex. CNN)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2E7153C-74A6-2A55-5B07-F26E97A9C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4368" y="1825625"/>
            <a:ext cx="6643264" cy="4351338"/>
          </a:xfrm>
        </p:spPr>
      </p:pic>
    </p:spTree>
    <p:extLst>
      <p:ext uri="{BB962C8B-B14F-4D97-AF65-F5344CB8AC3E}">
        <p14:creationId xmlns:p14="http://schemas.microsoft.com/office/powerpoint/2010/main" val="209439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37D233-76C2-1A93-2F5E-97850E07F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Recurrent network (ex. RNN)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E8B568F-2090-D43E-5BA6-830DEA6B8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435" y="1400175"/>
            <a:ext cx="7073151" cy="4776788"/>
          </a:xfrm>
        </p:spPr>
      </p:pic>
    </p:spTree>
    <p:extLst>
      <p:ext uri="{BB962C8B-B14F-4D97-AF65-F5344CB8AC3E}">
        <p14:creationId xmlns:p14="http://schemas.microsoft.com/office/powerpoint/2010/main" val="1765908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B722D-A046-31CD-B218-7019117E3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Backpropagation</a:t>
            </a:r>
            <a:endParaRPr kumimoji="1" lang="ko-Kore-KR" altLang="en-US" dirty="0"/>
          </a:p>
        </p:txBody>
      </p:sp>
      <p:pic>
        <p:nvPicPr>
          <p:cNvPr id="5" name="그림 4" descr="철물, 사슬이(가) 표시된 사진&#10;&#10;자동 생성된 설명">
            <a:extLst>
              <a:ext uri="{FF2B5EF4-FFF2-40B4-BE49-F238E27FC236}">
                <a16:creationId xmlns:a16="http://schemas.microsoft.com/office/drawing/2014/main" id="{FCFF5AE3-95B3-2864-05EB-B42B3A389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16" y="2497930"/>
            <a:ext cx="11646192" cy="206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52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F12852-DC16-C3D5-5245-178D1286A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ore-KR" dirty="0"/>
              <a:t>Backpropagation (chain rule)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5D3B2E-AD5F-C93C-0E87-7B4C220E2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332" y="1690688"/>
            <a:ext cx="7353300" cy="41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27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B833C-EA8D-ECCB-BF90-667E8BB07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66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" altLang="ko-KR" dirty="0"/>
              <a:t>Vanishing Gradient</a:t>
            </a:r>
            <a:r>
              <a:rPr kumimoji="1" lang="ko-KR" altLang="en-US" dirty="0"/>
              <a:t> </a:t>
            </a:r>
            <a:r>
              <a:rPr kumimoji="1" lang="en-US" altLang="ko-KR" dirty="0"/>
              <a:t>(</a:t>
            </a:r>
            <a:r>
              <a:rPr kumimoji="1" lang="ko-KR" altLang="en-US" dirty="0"/>
              <a:t>기울기 손실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5" name="내용 개체 틀 4" descr="텍스트, 나사이(가) 표시된 사진&#10;&#10;자동 생성된 설명">
            <a:extLst>
              <a:ext uri="{FF2B5EF4-FFF2-40B4-BE49-F238E27FC236}">
                <a16:creationId xmlns:a16="http://schemas.microsoft.com/office/drawing/2014/main" id="{C718D981-605C-62BE-6597-15C58C5BE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4735" y="1504385"/>
            <a:ext cx="7169619" cy="4672578"/>
          </a:xfrm>
        </p:spPr>
      </p:pic>
    </p:spTree>
    <p:extLst>
      <p:ext uri="{BB962C8B-B14F-4D97-AF65-F5344CB8AC3E}">
        <p14:creationId xmlns:p14="http://schemas.microsoft.com/office/powerpoint/2010/main" val="2631582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0DADEE9-1A9E-8962-EA0C-7E77A7851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356" y="469782"/>
            <a:ext cx="10301288" cy="519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05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1B6112-EA37-1F1A-0CE2-670944D20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9562"/>
            <a:ext cx="8107659" cy="5767111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701863EA-2CD1-6FE1-0887-BF179A901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0835" y="567141"/>
            <a:ext cx="6360040" cy="1336084"/>
          </a:xfrm>
        </p:spPr>
        <p:txBody>
          <a:bodyPr/>
          <a:lstStyle/>
          <a:p>
            <a:r>
              <a:rPr kumimoji="1" lang="en-US" altLang="ko-Kore-KR" dirty="0" err="1"/>
              <a:t>ReLU</a:t>
            </a:r>
            <a:r>
              <a:rPr kumimoji="1" lang="en-US" altLang="ko-Kore-KR" dirty="0"/>
              <a:t> : Rectified Linear Unit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205598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14358</TotalTime>
  <Words>1934</Words>
  <Application>Microsoft Macintosh PowerPoint</Application>
  <PresentationFormat>와이드스크린</PresentationFormat>
  <Paragraphs>220</Paragraphs>
  <Slides>44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0" baseType="lpstr">
      <vt:lpstr>Apple SD Gothic Neo</vt:lpstr>
      <vt:lpstr>Arial</vt:lpstr>
      <vt:lpstr>Calibri</vt:lpstr>
      <vt:lpstr>Calibri Light</vt:lpstr>
      <vt:lpstr>Cambria Math</vt:lpstr>
      <vt:lpstr>Office 테마</vt:lpstr>
      <vt:lpstr>Neural Network 2 :  ReLU and 초기값 정하기  (2006/2007 breakthrough)</vt:lpstr>
      <vt:lpstr>Review !</vt:lpstr>
      <vt:lpstr>Deep &amp; Wide (Single Hidden Layer)</vt:lpstr>
      <vt:lpstr>Deep &amp; Wide (9 Hidden Layer)</vt:lpstr>
      <vt:lpstr>Backpropagation</vt:lpstr>
      <vt:lpstr>Backpropagation (chain rule)</vt:lpstr>
      <vt:lpstr>Vanishing Gradient (기울기 손실)</vt:lpstr>
      <vt:lpstr>PowerPoint 프레젠테이션</vt:lpstr>
      <vt:lpstr>ReLU : Rectified Linear Unit</vt:lpstr>
      <vt:lpstr>Sigmoid vs ReLU</vt:lpstr>
      <vt:lpstr>ReLU 구현 방법</vt:lpstr>
      <vt:lpstr>대표적인 Activation Fucntions</vt:lpstr>
      <vt:lpstr>Activation Fucntions</vt:lpstr>
      <vt:lpstr>1. Sigmoid Function</vt:lpstr>
      <vt:lpstr>1. Sigmoid Function</vt:lpstr>
      <vt:lpstr>여기서 왜 not zero-centered가 문제가 될까?</vt:lpstr>
      <vt:lpstr>2. Tanh (Hyperbolic Tangent function)</vt:lpstr>
      <vt:lpstr>3. Softmax Function</vt:lpstr>
      <vt:lpstr>4. ReLU Function (Rectified Linear Unit Function)</vt:lpstr>
      <vt:lpstr>4. ReLU Function (Rectified Linear Unit Function)</vt:lpstr>
      <vt:lpstr>Sparsity(ReLU) &lt;-&gt; Density(Sigmoid)</vt:lpstr>
      <vt:lpstr>5, 6. ReLU를 기본으로 한 변형들(Leakly ReLU, PReLU)</vt:lpstr>
      <vt:lpstr>7. ELU Function (Exponential Linear Unit Function) </vt:lpstr>
      <vt:lpstr>8. Maxout</vt:lpstr>
      <vt:lpstr>We initialized the weights in a stupid way.</vt:lpstr>
      <vt:lpstr>Weight Initialization</vt:lpstr>
      <vt:lpstr>1. Use a small random number to decide</vt:lpstr>
      <vt:lpstr>2. Restricted Boatman Machine (RBM)</vt:lpstr>
      <vt:lpstr>2. Restricted Boatman Machine (RBM)</vt:lpstr>
      <vt:lpstr>3. Xavier Initialization</vt:lpstr>
      <vt:lpstr>3. Xavier Initialization</vt:lpstr>
      <vt:lpstr>4. He’s / Kaiming / MSRA Initialization</vt:lpstr>
      <vt:lpstr>4. He’s / Kaiming / MSRA Initialization</vt:lpstr>
      <vt:lpstr>4. He’s / Kaiming / MSRA Initialization</vt:lpstr>
      <vt:lpstr>Batch Normalization</vt:lpstr>
      <vt:lpstr>Batch Normalization</vt:lpstr>
      <vt:lpstr>Batch Normalization</vt:lpstr>
      <vt:lpstr>Batch Normalization</vt:lpstr>
      <vt:lpstr>PowerPoint 프레젠테이션</vt:lpstr>
      <vt:lpstr>Dropout 관련 Code</vt:lpstr>
      <vt:lpstr>Ensemble learning (앙상블 학습)</vt:lpstr>
      <vt:lpstr>Fast Forward (ex. ResNet)</vt:lpstr>
      <vt:lpstr>Split &amp; merge (ex. CNN)</vt:lpstr>
      <vt:lpstr>Recurrent network (ex. RNN)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2: ReLU and 초기값 정하기 (2006/2007 breakthrough)</dc:title>
  <dc:creator>민동준</dc:creator>
  <cp:lastModifiedBy>민동준</cp:lastModifiedBy>
  <cp:revision>22</cp:revision>
  <dcterms:created xsi:type="dcterms:W3CDTF">2022-08-11T09:39:50Z</dcterms:created>
  <dcterms:modified xsi:type="dcterms:W3CDTF">2022-09-05T07:38:55Z</dcterms:modified>
</cp:coreProperties>
</file>